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404"/>
    <a:srgbClr val="FF5050"/>
    <a:srgbClr val="C0202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38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4F6E4-5BD2-455B-BA16-8167128C5DAD}" type="datetimeFigureOut">
              <a:rPr lang="en-US" smtClean="0"/>
              <a:pPr/>
              <a:t>2017-10-09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E682F-2947-4F0C-A7D8-724867C06831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E682F-2947-4F0C-A7D8-724867C0683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 smtClean="0"/>
              <a:t>Klik om het opmaakprofiel van de modelondertitel te bewerken</a:t>
            </a:r>
            <a:endParaRPr kumimoji="0" lang="en-US"/>
          </a:p>
        </p:txBody>
      </p: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met één afgeknipte en afgeronde hoek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hoekige driehoek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10" name="Vrije v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Vrije v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9-10-2017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  <p:grpSp>
        <p:nvGrpSpPr>
          <p:cNvPr id="2" name="Groe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Vrije v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Vrije v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smtClean="0"/>
              <a:t>C++</a:t>
            </a:r>
            <a:endParaRPr lang="en-US" sz="960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3296808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The language in which</a:t>
            </a:r>
          </a:p>
          <a:p>
            <a:r>
              <a:rPr lang="en-US" smtClean="0">
                <a:solidFill>
                  <a:srgbClr val="FFC000"/>
                </a:solidFill>
              </a:rPr>
              <a:t>operating systems,</a:t>
            </a:r>
          </a:p>
          <a:p>
            <a:r>
              <a:rPr lang="en-US" smtClean="0">
                <a:solidFill>
                  <a:srgbClr val="FFC000"/>
                </a:solidFill>
              </a:rPr>
              <a:t>compilers,</a:t>
            </a:r>
          </a:p>
          <a:p>
            <a:r>
              <a:rPr lang="en-US" smtClean="0">
                <a:solidFill>
                  <a:srgbClr val="FFC000"/>
                </a:solidFill>
              </a:rPr>
              <a:t>database management systems,</a:t>
            </a:r>
          </a:p>
          <a:p>
            <a:r>
              <a:rPr lang="en-US" smtClean="0">
                <a:solidFill>
                  <a:srgbClr val="FFC000"/>
                </a:solidFill>
              </a:rPr>
              <a:t>real time controls,</a:t>
            </a:r>
          </a:p>
          <a:p>
            <a:r>
              <a:rPr lang="en-US" smtClean="0">
                <a:solidFill>
                  <a:srgbClr val="FFC000"/>
                </a:solidFill>
              </a:rPr>
              <a:t>device drivers</a:t>
            </a:r>
          </a:p>
          <a:p>
            <a:r>
              <a:rPr lang="en-US" smtClean="0"/>
              <a:t>are written!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26003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0" y="6488668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Arial" pitchFamily="34" charset="0"/>
                <a:cs typeface="Arial" pitchFamily="34" charset="0"/>
              </a:rPr>
              <a:t>This presentation is freeware</a:t>
            </a:r>
          </a:p>
          <a:p>
            <a:r>
              <a:rPr lang="en-US" sz="800" smtClean="0">
                <a:latin typeface="Arial" pitchFamily="34" charset="0"/>
                <a:cs typeface="Arial" pitchFamily="34" charset="0"/>
              </a:rPr>
              <a:t>(C)  </a:t>
            </a:r>
            <a:r>
              <a:rPr lang="en-US" sz="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GEATEC</a:t>
            </a:r>
            <a:r>
              <a:rPr lang="en-US" sz="8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80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engineering </a:t>
            </a:r>
            <a:r>
              <a:rPr lang="en-US" sz="800" smtClean="0">
                <a:latin typeface="Arial" pitchFamily="34" charset="0"/>
                <a:cs typeface="Arial" pitchFamily="34" charset="0"/>
              </a:rPr>
              <a:t>(www.geatec.com)</a:t>
            </a:r>
            <a:endParaRPr lang="en-US" sz="800">
              <a:solidFill>
                <a:schemeClr val="bg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5832648" cy="780696"/>
          </a:xfrm>
        </p:spPr>
        <p:txBody>
          <a:bodyPr>
            <a:noAutofit/>
          </a:bodyPr>
          <a:lstStyle/>
          <a:p>
            <a:r>
              <a:rPr lang="en-US" sz="6000" b="1" smtClean="0">
                <a:latin typeface="MV Boli" pitchFamily="2" charset="0"/>
                <a:cs typeface="MV Boli" pitchFamily="2" charset="0"/>
              </a:rPr>
              <a:t>More references</a:t>
            </a:r>
            <a:endParaRPr lang="en-US" sz="60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int i = 3;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int &amp;j = i;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j++;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cout &lt;&lt; i;</a:t>
            </a:r>
            <a:r>
              <a:rPr lang="en-US" b="1" i="1" smtClean="0"/>
              <a:t>	</a:t>
            </a: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// prints 4</a:t>
            </a:r>
          </a:p>
          <a:p>
            <a:pPr>
              <a:buNone/>
            </a:pPr>
            <a:endParaRPr lang="en-US" b="1" i="1" smtClean="0"/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Car &amp;car = country.state.town.street.car;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car = Car ("Volkswagen") ;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260648"/>
            <a:ext cx="208597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920880" cy="924712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And even more references...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28800"/>
            <a:ext cx="8435280" cy="504056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float &amp;lowestGrade (float &amp;x, float &amp; y) {</a:t>
            </a:r>
            <a:endParaRPr lang="en-US" b="1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return x &lt; y ? x : y;</a:t>
            </a:r>
            <a:endParaRPr lang="en-US" b="1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/*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if (x &lt; y) {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3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return x;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}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else {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3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return y;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}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*/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>
              <a:buNone/>
            </a:pPr>
            <a:endParaRPr lang="en-US" b="1" smtClean="0"/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grade1 = 4;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grade2 = 6;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lowestGrade  (grade1, grade2) += 2;</a:t>
            </a:r>
            <a:r>
              <a:rPr lang="en-US" b="1" i="1" smtClean="0"/>
              <a:t>	</a:t>
            </a: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// grade1 will be 6 after this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492896"/>
            <a:ext cx="45148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628800"/>
            <a:ext cx="1842343" cy="179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Bliksemflits 5"/>
          <p:cNvSpPr/>
          <p:nvPr/>
        </p:nvSpPr>
        <p:spPr>
          <a:xfrm>
            <a:off x="3203848" y="2276872"/>
            <a:ext cx="1656184" cy="720080"/>
          </a:xfrm>
          <a:prstGeom prst="lightningBol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60648"/>
            <a:ext cx="6876256" cy="2448272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Is it an address operator?</a:t>
            </a:r>
            <a:r>
              <a:rPr lang="en-US" smtClean="0"/>
              <a:t/>
            </a:r>
            <a:br>
              <a:rPr lang="en-US" smtClean="0"/>
            </a:br>
            <a:r>
              <a:rPr lang="en-US" sz="4400" b="1" smtClean="0">
                <a:latin typeface="MV Boli" pitchFamily="2" charset="0"/>
                <a:cs typeface="MV Boli" pitchFamily="2" charset="0"/>
              </a:rPr>
              <a:t>Is it a bitwise and?</a:t>
            </a:r>
            <a:r>
              <a:rPr lang="en-US" smtClean="0"/>
              <a:t/>
            </a:r>
            <a:br>
              <a:rPr lang="en-US" smtClean="0"/>
            </a:br>
            <a:r>
              <a:rPr lang="en-US" b="1" smtClean="0">
                <a:latin typeface="MV Boli" pitchFamily="2" charset="0"/>
                <a:cs typeface="MV Boli" pitchFamily="2" charset="0"/>
              </a:rPr>
              <a:t>No, it’s</a:t>
            </a:r>
            <a:r>
              <a:rPr lang="en-US" b="1" smtClean="0"/>
              <a:t> </a:t>
            </a:r>
            <a:r>
              <a:rPr lang="en-US" sz="53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super reference</a:t>
            </a:r>
            <a:r>
              <a:rPr lang="en-US" smtClean="0"/>
              <a:t> </a:t>
            </a:r>
            <a:r>
              <a:rPr lang="en-US" sz="6700" i="1" smtClean="0"/>
              <a:t>!</a:t>
            </a:r>
            <a:endPara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3068960"/>
            <a:ext cx="8579296" cy="331236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mtClean="0"/>
              <a:t>		</a:t>
            </a:r>
          </a:p>
          <a:p>
            <a:pPr algn="ctr"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A REFERENCE IS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NOT</a:t>
            </a:r>
            <a:r>
              <a:rPr lang="en-US" smtClean="0">
                <a:latin typeface="Arial" pitchFamily="34" charset="0"/>
                <a:cs typeface="Arial" pitchFamily="34" charset="0"/>
              </a:rPr>
              <a:t> A KIND OF ADDRESS OPERATOR</a:t>
            </a:r>
          </a:p>
          <a:p>
            <a:pPr algn="ctr">
              <a:buNone/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How to recognize references:</a:t>
            </a:r>
          </a:p>
          <a:p>
            <a:pPr algn="ctr">
              <a:buNone/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US" sz="6500" b="1" i="1" smtClean="0">
                <a:solidFill>
                  <a:srgbClr val="FF0000"/>
                </a:solidFill>
                <a:latin typeface="MV Boli" pitchFamily="2" charset="0"/>
                <a:cs typeface="MV Boli" pitchFamily="2" charset="0"/>
              </a:rPr>
              <a:t>&lt;type c.q. class&gt; </a:t>
            </a:r>
            <a:r>
              <a:rPr lang="en-US" sz="5400" b="1" i="1" smtClean="0">
                <a:solidFill>
                  <a:srgbClr val="FF0000"/>
                </a:solidFill>
                <a:latin typeface="MV Boli" pitchFamily="2" charset="0"/>
                <a:cs typeface="MV Boli" pitchFamily="2" charset="0"/>
              </a:rPr>
              <a:t>&amp;</a:t>
            </a:r>
          </a:p>
          <a:p>
            <a:pPr>
              <a:buNone/>
            </a:pPr>
            <a:endParaRPr lang="en-US" i="1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76672"/>
            <a:ext cx="217496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124744"/>
            <a:ext cx="203559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564904"/>
            <a:ext cx="441789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>
                <a:latin typeface="MV Boli" pitchFamily="2" charset="0"/>
                <a:cs typeface="MV Boli" pitchFamily="2" charset="0"/>
              </a:rPr>
              <a:t>Object orientation =</a:t>
            </a:r>
            <a:endParaRPr lang="en-US" sz="600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1412776"/>
            <a:ext cx="4860032" cy="544522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Encapsulation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		+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Inheritance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		+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Polymorphism</a:t>
            </a:r>
            <a:endParaRPr lang="en-US" sz="4400" b="1">
              <a:latin typeface="MV Boli" pitchFamily="2" charset="0"/>
              <a:ea typeface="Cambria Math" pitchFamily="18" charset="0"/>
              <a:cs typeface="MV Boli" pitchFamily="2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836712"/>
            <a:ext cx="2232248" cy="137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797152"/>
            <a:ext cx="3632076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564672"/>
          </a:xfrm>
        </p:spPr>
        <p:txBody>
          <a:bodyPr>
            <a:noAutofit/>
          </a:bodyPr>
          <a:lstStyle/>
          <a:p>
            <a:r>
              <a:rPr lang="en-US" sz="3600" b="1" u="sng" smtClean="0">
                <a:solidFill>
                  <a:srgbClr val="0070C0"/>
                </a:solidFill>
                <a:latin typeface="MV Boli" pitchFamily="2" charset="0"/>
                <a:cs typeface="MV Boli" pitchFamily="2" charset="0"/>
              </a:rPr>
              <a:t>encapsulation</a:t>
            </a:r>
            <a:r>
              <a:rPr lang="en-US" sz="3600" b="1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inheritance polymorphis</a:t>
            </a: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m</a:t>
            </a:r>
            <a:endParaRPr lang="en-US" sz="4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692696"/>
            <a:ext cx="8013576" cy="6165304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8000" i="1" smtClean="0">
                <a:solidFill>
                  <a:srgbClr val="7030A0"/>
                </a:solidFill>
              </a:rPr>
              <a:t>class Dog {</a:t>
            </a:r>
            <a:endParaRPr lang="en-US" sz="80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8000" i="1" smtClean="0">
                <a:solidFill>
                  <a:srgbClr val="7030A0"/>
                </a:solidFill>
              </a:rPr>
              <a:t>public: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Dog (string </a:t>
            </a:r>
            <a:r>
              <a:rPr lang="en-US" sz="8000" b="1" i="1" smtClean="0">
                <a:solidFill>
                  <a:srgbClr val="7030A0"/>
                </a:solidFill>
              </a:rPr>
              <a:t>name</a:t>
            </a:r>
            <a:r>
              <a:rPr lang="en-US" sz="8000" i="1" smtClean="0">
                <a:solidFill>
                  <a:srgbClr val="7030A0"/>
                </a:solidFill>
              </a:rPr>
              <a:t>);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void makeSound (); 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void tellName () ;</a:t>
            </a:r>
            <a:endParaRPr lang="en-US" sz="80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8000" i="1" smtClean="0">
                <a:solidFill>
                  <a:srgbClr val="7030A0"/>
                </a:solidFill>
              </a:rPr>
              <a:t>private: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string </a:t>
            </a:r>
            <a:r>
              <a:rPr lang="en-US" sz="8000" b="1" i="1" smtClean="0">
                <a:solidFill>
                  <a:srgbClr val="7030A0"/>
                </a:solidFill>
              </a:rPr>
              <a:t>name</a:t>
            </a:r>
            <a:r>
              <a:rPr lang="en-US" sz="8000" i="1" smtClean="0">
                <a:solidFill>
                  <a:srgbClr val="7030A0"/>
                </a:solidFill>
              </a:rPr>
              <a:t>; </a:t>
            </a:r>
            <a:endParaRPr lang="en-US" sz="8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rgbClr val="7030A0"/>
                </a:solidFill>
              </a:rPr>
              <a:t>};</a:t>
            </a:r>
            <a:endParaRPr lang="en-US" sz="8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rgbClr val="7030A0"/>
                </a:solidFill>
              </a:rPr>
              <a:t> </a:t>
            </a:r>
            <a:endParaRPr lang="en-US" sz="8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Dog::Dog (string </a:t>
            </a:r>
            <a:r>
              <a:rPr lang="en-US" sz="8000" b="1" i="1" smtClean="0">
                <a:solidFill>
                  <a:schemeClr val="accent4">
                    <a:lumMod val="50000"/>
                  </a:schemeClr>
                </a:solidFill>
              </a:rPr>
              <a:t>nam</a:t>
            </a: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e ):  </a:t>
            </a:r>
            <a:r>
              <a:rPr lang="en-US" sz="8000" b="1" i="1" smtClean="0">
                <a:solidFill>
                  <a:schemeClr val="accent4">
                    <a:lumMod val="50000"/>
                  </a:schemeClr>
                </a:solidFill>
              </a:rPr>
              <a:t>name (name) </a:t>
            </a: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{}</a:t>
            </a:r>
            <a:endParaRPr lang="en-US" sz="8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void Dog:: makeSound () {cout &lt;&lt; "wraff!" &lt;&lt; endl;}</a:t>
            </a:r>
            <a:endParaRPr lang="en-US" sz="8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void Dog::tellName () {cout  &lt;&lt; "My name is " &lt;&lt; </a:t>
            </a:r>
            <a:r>
              <a:rPr lang="en-US" sz="8000" b="1" i="1" smtClean="0">
                <a:solidFill>
                  <a:schemeClr val="accent4">
                    <a:lumMod val="50000"/>
                  </a:schemeClr>
                </a:solidFill>
              </a:rPr>
              <a:t>name</a:t>
            </a: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 &lt;&lt; endl;}</a:t>
            </a:r>
            <a:endParaRPr lang="en-US" sz="8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/>
              <a:t> </a:t>
            </a:r>
            <a:endParaRPr lang="en-US" sz="8000" smtClean="0"/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 dog ("</a:t>
            </a:r>
            <a:r>
              <a:rPr lang="en-US" sz="8000" b="1" i="1" smtClean="0">
                <a:solidFill>
                  <a:schemeClr val="accent1">
                    <a:lumMod val="75000"/>
                  </a:schemeClr>
                </a:solidFill>
              </a:rPr>
              <a:t>Cujo</a:t>
            </a: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");</a:t>
            </a:r>
            <a:r>
              <a:rPr lang="en-US" sz="8000" i="1" smtClean="0"/>
              <a:t>	</a:t>
            </a:r>
            <a:r>
              <a:rPr lang="en-US" sz="8000" i="1" smtClean="0">
                <a:solidFill>
                  <a:schemeClr val="bg1">
                    <a:lumMod val="50000"/>
                  </a:schemeClr>
                </a:solidFill>
              </a:rPr>
              <a:t>// Or: Dog dog = "Cujo"</a:t>
            </a:r>
            <a:endParaRPr lang="en-US" sz="80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dog.makeSound ();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dog.tellName ();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 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 *dog2 = new Dog ("</a:t>
            </a:r>
            <a:r>
              <a:rPr lang="en-US" sz="8000" b="1" i="1" smtClean="0">
                <a:solidFill>
                  <a:schemeClr val="accent1">
                    <a:lumMod val="75000"/>
                  </a:schemeClr>
                </a:solidFill>
              </a:rPr>
              <a:t>Fluffy</a:t>
            </a: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");</a:t>
            </a: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delete dog2;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4437112"/>
            <a:ext cx="1588105" cy="12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301208"/>
            <a:ext cx="2016224" cy="144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836712"/>
            <a:ext cx="3684861" cy="216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0"/>
            <a:ext cx="8640960" cy="564672"/>
          </a:xfrm>
        </p:spPr>
        <p:txBody>
          <a:bodyPr>
            <a:noAutofit/>
          </a:bodyPr>
          <a:lstStyle/>
          <a:p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encapsulation</a:t>
            </a:r>
            <a:r>
              <a:rPr lang="en-US" sz="3600" b="1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z="3600" b="1" u="sng" smtClean="0">
                <a:solidFill>
                  <a:srgbClr val="0070C0"/>
                </a:solidFill>
                <a:latin typeface="MV Boli" pitchFamily="2" charset="0"/>
                <a:cs typeface="MV Boli" pitchFamily="2" charset="0"/>
              </a:rPr>
              <a:t>inheritance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 polymorphism</a:t>
            </a:r>
            <a:endParaRPr lang="en-US" sz="3600" b="1">
              <a:solidFill>
                <a:schemeClr val="bg1">
                  <a:lumMod val="65000"/>
                </a:schemeClr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908720"/>
            <a:ext cx="7499176" cy="548788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class Dog </a:t>
            </a:r>
            <a:r>
              <a:rPr lang="en-US" sz="2400" i="1" smtClean="0">
                <a:solidFill>
                  <a:srgbClr val="7030A0"/>
                </a:solidFill>
              </a:rPr>
              <a:t>{</a:t>
            </a: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 </a:t>
            </a:r>
            <a:r>
              <a:rPr lang="en-US" sz="2400" i="1" smtClean="0">
                <a:solidFill>
                  <a:srgbClr val="7030A0"/>
                </a:solidFill>
              </a:rPr>
              <a:t>   public:</a:t>
            </a: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 </a:t>
            </a:r>
            <a:r>
              <a:rPr lang="en-US" sz="2400" i="1" smtClean="0">
                <a:solidFill>
                  <a:srgbClr val="7030A0"/>
                </a:solidFill>
              </a:rPr>
              <a:t>       </a:t>
            </a:r>
            <a:r>
              <a:rPr lang="en-US" i="1" smtClean="0">
                <a:solidFill>
                  <a:srgbClr val="7030A0"/>
                </a:solidFill>
              </a:rPr>
              <a:t>void </a:t>
            </a:r>
            <a:r>
              <a:rPr lang="en-US" b="1" i="1" smtClean="0">
                <a:solidFill>
                  <a:srgbClr val="7030A0"/>
                </a:solidFill>
              </a:rPr>
              <a:t>makeSound ()</a:t>
            </a:r>
            <a:r>
              <a:rPr lang="en-US" i="1" smtClean="0">
                <a:solidFill>
                  <a:srgbClr val="7030A0"/>
                </a:solidFill>
              </a:rPr>
              <a:t>;</a:t>
            </a:r>
            <a:endParaRPr lang="en-US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};</a:t>
            </a:r>
            <a:endParaRPr lang="en-US" sz="24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 class PoliceDog</a:t>
            </a:r>
            <a:r>
              <a:rPr lang="en-US" sz="2400" b="1" i="1" smtClean="0">
                <a:solidFill>
                  <a:srgbClr val="7030A0"/>
                </a:solidFill>
              </a:rPr>
              <a:t>: public Dog </a:t>
            </a:r>
            <a:r>
              <a:rPr lang="en-US" sz="2400" i="1" smtClean="0">
                <a:solidFill>
                  <a:srgbClr val="7030A0"/>
                </a:solidFill>
              </a:rPr>
              <a:t>{</a:t>
            </a: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    public:</a:t>
            </a:r>
            <a:endParaRPr lang="en-US" sz="24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 </a:t>
            </a:r>
            <a:r>
              <a:rPr lang="en-US" sz="2400" i="1" smtClean="0">
                <a:solidFill>
                  <a:srgbClr val="7030A0"/>
                </a:solidFill>
              </a:rPr>
              <a:t>       </a:t>
            </a:r>
            <a:r>
              <a:rPr lang="en-US" i="1" smtClean="0">
                <a:solidFill>
                  <a:srgbClr val="7030A0"/>
                </a:solidFill>
              </a:rPr>
              <a:t>void </a:t>
            </a:r>
            <a:r>
              <a:rPr lang="en-US" i="1" smtClean="0">
                <a:solidFill>
                  <a:srgbClr val="7030A0"/>
                </a:solidFill>
              </a:rPr>
              <a:t>grabBurglar  ();</a:t>
            </a:r>
            <a:endParaRPr lang="en-US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};</a:t>
            </a:r>
          </a:p>
          <a:p>
            <a:pPr>
              <a:buNone/>
            </a:pPr>
            <a:r>
              <a:rPr lang="en-US" sz="2400" i="1" smtClean="0">
                <a:solidFill>
                  <a:schemeClr val="accent4">
                    <a:lumMod val="50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sz="2400" b="1" i="1" smtClean="0">
                <a:solidFill>
                  <a:schemeClr val="accent1">
                    <a:lumMod val="75000"/>
                  </a:schemeClr>
                </a:solidFill>
              </a:rPr>
              <a:t>PoliceDog</a:t>
            </a:r>
            <a:r>
              <a:rPr lang="en-US" sz="2400" i="1" smtClean="0">
                <a:solidFill>
                  <a:schemeClr val="accent1">
                    <a:lumMod val="75000"/>
                  </a:schemeClr>
                </a:solidFill>
              </a:rPr>
              <a:t> brutus;</a:t>
            </a:r>
          </a:p>
          <a:p>
            <a:pPr>
              <a:buNone/>
            </a:pPr>
            <a:r>
              <a:rPr lang="en-US" sz="2400" i="1" smtClean="0">
                <a:solidFill>
                  <a:schemeClr val="accent1">
                    <a:lumMod val="75000"/>
                  </a:schemeClr>
                </a:solidFill>
              </a:rPr>
              <a:t>brutus.</a:t>
            </a:r>
            <a:r>
              <a:rPr lang="en-US" sz="2400" b="1" i="1" smtClean="0">
                <a:solidFill>
                  <a:schemeClr val="accent1">
                    <a:lumMod val="75000"/>
                  </a:schemeClr>
                </a:solidFill>
              </a:rPr>
              <a:t>makeSound ()</a:t>
            </a:r>
            <a:r>
              <a:rPr lang="en-US" sz="2400" i="1" smtClean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pPr>
              <a:buNone/>
            </a:pPr>
            <a:r>
              <a:rPr lang="en-US" sz="2400" i="1" smtClean="0">
                <a:solidFill>
                  <a:schemeClr val="accent1">
                    <a:lumMod val="75000"/>
                  </a:schemeClr>
                </a:solidFill>
              </a:rPr>
              <a:t>brutus.grabBurglar ();</a:t>
            </a:r>
            <a:endParaRPr lang="en-US" sz="2400" i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4221088"/>
            <a:ext cx="252478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4725144"/>
            <a:ext cx="2381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4941168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4355976" y="620688"/>
            <a:ext cx="4788024" cy="6237312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r>
              <a:rPr lang="en-US" sz="1900" b="1" i="1" smtClean="0">
                <a:solidFill>
                  <a:schemeClr val="accent4">
                    <a:lumMod val="50000"/>
                  </a:schemeClr>
                </a:solidFill>
              </a:rPr>
              <a:t>#include "animals.h“</a:t>
            </a:r>
            <a:endParaRPr lang="en-US" sz="1900" b="1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virtual void Dog::speak(){cout&lt;&lt;“</a:t>
            </a:r>
            <a:r>
              <a:rPr lang="en-US" sz="1900" b="1" i="1" smtClean="0">
                <a:solidFill>
                  <a:schemeClr val="accent4">
                    <a:lumMod val="50000"/>
                  </a:schemeClr>
                </a:solidFill>
              </a:rPr>
              <a:t>Bark</a:t>
            </a:r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";}</a:t>
            </a:r>
            <a:endParaRPr lang="en-US" sz="190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virtual void Cat::speak(){cout&lt;&lt;"</a:t>
            </a:r>
            <a:r>
              <a:rPr lang="en-US" sz="1900" b="1" i="1" smtClean="0">
                <a:solidFill>
                  <a:schemeClr val="accent4">
                    <a:lumMod val="50000"/>
                  </a:schemeClr>
                </a:solidFill>
              </a:rPr>
              <a:t>Meow</a:t>
            </a:r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";}</a:t>
            </a:r>
          </a:p>
          <a:p>
            <a:endParaRPr lang="en-US" sz="1900" b="1" i="1" smtClean="0"/>
          </a:p>
          <a:p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#include "animals.h“</a:t>
            </a:r>
          </a:p>
          <a:p>
            <a:r>
              <a:rPr lang="en-US" sz="1900" smtClean="0">
                <a:solidFill>
                  <a:schemeClr val="accent1">
                    <a:lumMod val="75000"/>
                  </a:schemeClr>
                </a:solidFill>
              </a:rPr>
              <a:t>const int nrOfAnimals = 10;</a:t>
            </a:r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 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Animal  *animals [nrOfAnimals];</a:t>
            </a:r>
          </a:p>
          <a:p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for (int i = 0; i &lt; nrOfAnimals; i++) {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if (i &lt; nrOfAnimals / 2) {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animals [i] = new Dog ();</a:t>
            </a: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else {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animals [i] = new Cat ();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 </a:t>
            </a:r>
          </a:p>
          <a:p>
            <a:endParaRPr lang="en-US" sz="1900" i="1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for (int i = 0; i &lt; nrOfAnimals; i++) {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animal [i]-&gt;</a:t>
            </a:r>
            <a:r>
              <a:rPr lang="en-US" sz="2400" b="1" i="1" smtClean="0">
                <a:solidFill>
                  <a:schemeClr val="accent1">
                    <a:lumMod val="75000"/>
                  </a:schemeClr>
                </a:solidFill>
              </a:rPr>
              <a:t>speak</a:t>
            </a:r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();</a:t>
            </a:r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  // -&gt; means *().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564672"/>
          </a:xfrm>
        </p:spPr>
        <p:txBody>
          <a:bodyPr>
            <a:noAutofit/>
          </a:bodyPr>
          <a:lstStyle/>
          <a:p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encapsulation</a:t>
            </a:r>
            <a:r>
              <a:rPr lang="en-US" sz="3600" b="1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inheritance </a:t>
            </a:r>
            <a:r>
              <a:rPr lang="en-US" sz="3600" b="1" u="sng" smtClean="0">
                <a:solidFill>
                  <a:srgbClr val="0070C0"/>
                </a:solidFill>
                <a:latin typeface="MV Boli" pitchFamily="2" charset="0"/>
                <a:cs typeface="MV Boli" pitchFamily="2" charset="0"/>
              </a:rPr>
              <a:t>polymorphism</a:t>
            </a:r>
            <a:endParaRPr lang="en-US" sz="3600" b="1" u="sng">
              <a:solidFill>
                <a:srgbClr val="0070C0"/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052736"/>
            <a:ext cx="4248472" cy="5805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class Animal {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public: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  virtual void speak ()</a:t>
            </a:r>
            <a:r>
              <a:rPr lang="en-US" sz="2000" b="1" i="1" smtClean="0">
                <a:solidFill>
                  <a:srgbClr val="7030A0"/>
                </a:solidFill>
              </a:rPr>
              <a:t>=0</a:t>
            </a:r>
            <a:r>
              <a:rPr lang="en-US" sz="2000" i="1" smtClean="0">
                <a:solidFill>
                  <a:srgbClr val="7030A0"/>
                </a:solidFill>
              </a:rPr>
              <a:t>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 </a:t>
            </a: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class Dog</a:t>
            </a:r>
            <a:r>
              <a:rPr lang="en-US" sz="2000" b="1" i="1" smtClean="0">
                <a:solidFill>
                  <a:srgbClr val="7030A0"/>
                </a:solidFill>
              </a:rPr>
              <a:t>: public Animal </a:t>
            </a:r>
            <a:r>
              <a:rPr lang="en-US" sz="2000" i="1" smtClean="0">
                <a:solidFill>
                  <a:srgbClr val="7030A0"/>
                </a:solidFill>
              </a:rPr>
              <a:t>{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public: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  virtual void speak ();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 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class Cat</a:t>
            </a:r>
            <a:r>
              <a:rPr lang="en-US" sz="2000" b="1" i="1" smtClean="0">
                <a:solidFill>
                  <a:srgbClr val="7030A0"/>
                </a:solidFill>
              </a:rPr>
              <a:t>: public Animal </a:t>
            </a:r>
            <a:r>
              <a:rPr lang="en-US" sz="2000" i="1" smtClean="0">
                <a:solidFill>
                  <a:srgbClr val="7030A0"/>
                </a:solidFill>
              </a:rPr>
              <a:t>{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public: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  virtual void speak ();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3568" y="1916832"/>
            <a:ext cx="2962672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712968" cy="692696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Literate Programming </a:t>
            </a:r>
            <a:r>
              <a:rPr lang="en-US" sz="4000" smtClean="0"/>
              <a:t>(Knuth)    </a:t>
            </a:r>
            <a:r>
              <a:rPr lang="en-US" sz="4900" smtClean="0"/>
              <a:t>.h file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1653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smtClean="0">
                <a:solidFill>
                  <a:srgbClr val="7030A0"/>
                </a:solidFill>
              </a:rPr>
              <a:t>void adminGet (TLocator sourceLocator, TContainerId containerId, bool predicted = false);</a:t>
            </a:r>
            <a:endParaRPr lang="en-US" sz="1600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/*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Actions: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If source locator known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If source locator occupied in stackimage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If containerId parameter differs from containerId in stackimage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	Report error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Clear source locator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Else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Report error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Call correctStackimage with parameter sourceLocator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Else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Report error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Assign containerId parameter to spreader locator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   	Check uniqueness of id of picked up container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If not predicted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Call predictStackImage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Remarks: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Error process will asynchroneously prompt crane driver for eventual unknown id's, spreader locator first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*/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2894" y="4149080"/>
            <a:ext cx="37411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692696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More Literate Programming</a:t>
            </a:r>
            <a:r>
              <a:rPr lang="en-US" sz="4400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mtClean="0"/>
              <a:t>.cpp file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980728"/>
            <a:ext cx="8964488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i="1" smtClean="0">
                <a:solidFill>
                  <a:schemeClr val="accent4">
                    <a:lumMod val="50000"/>
                  </a:schemeClr>
                </a:solidFill>
              </a:rPr>
              <a:t>void adminGet (Locator sourceLocator, ContainerId containerId, bool predicted) {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/*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In the following cases a stored containerId is replaced by a generated one in adminGet: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-  Pickup from import location, that is what the import location is for: generating containers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-  Pickup from an RTS frame, an occupied frame may have been put into place without notice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*/</a:t>
            </a:r>
          </a:p>
          <a:p>
            <a:pPr>
              <a:buNone/>
            </a:pPr>
            <a:r>
              <a:rPr lang="en-US" sz="1800" i="1" smtClean="0">
                <a:solidFill>
                  <a:schemeClr val="accent4">
                    <a:lumMod val="50000"/>
                  </a:schemeClr>
                </a:solidFill>
              </a:rPr>
              <a:t>	</a:t>
            </a: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int </a:t>
            </a:r>
            <a:r>
              <a:rPr lang="en-US" sz="1600" b="1" i="1" smtClean="0">
                <a:solidFill>
                  <a:srgbClr val="C00000"/>
                </a:solidFill>
              </a:rPr>
              <a:t>maxReasonableNumberOfAttemptsToGenerateUniqueNegativeContainerId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 = 1000 * (max</a:t>
            </a:r>
            <a:r>
              <a:rPr lang="en-US" sz="1600" b="1" i="1" smtClean="0">
                <a:solidFill>
                  <a:srgbClr val="C00000"/>
                </a:solidFill>
              </a:rPr>
              <a:t>Nr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OfLocations + max</a:t>
            </a:r>
            <a:r>
              <a:rPr lang="en-US" sz="1600" b="1" i="1" smtClean="0">
                <a:solidFill>
                  <a:srgbClr val="C00000"/>
                </a:solidFill>
              </a:rPr>
              <a:t>Nr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OfTags);</a:t>
            </a:r>
          </a:p>
          <a:p>
            <a:pPr lvl="1">
              <a:buNone/>
            </a:pPr>
            <a:endParaRPr lang="en-US" sz="1600" i="1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StateGuard stateGuard;</a:t>
            </a:r>
          </a:p>
          <a:p>
            <a:pPr lvl="1">
              <a:buNone/>
            </a:pPr>
            <a:endParaRPr lang="en-US" sz="1600" i="1" smtClean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StackImage &amp;stackImage = predicted ? </a:t>
            </a:r>
            <a:r>
              <a:rPr lang="en-US" sz="1600" b="1" i="1" smtClean="0">
                <a:solidFill>
                  <a:srgbClr val="C00000"/>
                </a:solidFill>
              </a:rPr>
              <a:t>ps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 : </a:t>
            </a:r>
            <a:r>
              <a:rPr lang="en-US" sz="1600" b="1" i="1" smtClean="0">
                <a:solidFill>
                  <a:srgbClr val="C00000"/>
                </a:solidFill>
              </a:rPr>
              <a:t>as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;</a:t>
            </a: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stackImage.version++;</a:t>
            </a: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sz="1800" b="1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  <a:endParaRPr lang="en-US" sz="1800" b="1" i="1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4221088"/>
            <a:ext cx="2542545" cy="357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an 3"/>
          <p:cNvSpPr/>
          <p:nvPr/>
        </p:nvSpPr>
        <p:spPr>
          <a:xfrm>
            <a:off x="7668344" y="116632"/>
            <a:ext cx="457200" cy="914400"/>
          </a:xfrm>
          <a:prstGeom prst="mo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olk 4"/>
          <p:cNvSpPr/>
          <p:nvPr/>
        </p:nvSpPr>
        <p:spPr>
          <a:xfrm>
            <a:off x="7596336" y="476672"/>
            <a:ext cx="1547664" cy="2880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5312"/>
          </a:xfrm>
        </p:spPr>
        <p:txBody>
          <a:bodyPr>
            <a:normAutofit/>
          </a:bodyPr>
          <a:lstStyle/>
          <a:p>
            <a:pPr algn="ctr"/>
            <a:r>
              <a:rPr lang="en-US" sz="3600" b="1" smtClean="0">
                <a:latin typeface="MV Boli" pitchFamily="2" charset="0"/>
                <a:cs typeface="MV Boli" pitchFamily="2" charset="0"/>
              </a:rPr>
              <a:t>L.P. for the service team...</a:t>
            </a:r>
            <a:endParaRPr lang="en-US" sz="36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09329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r>
              <a:rPr lang="en-US" sz="2000" b="1" i="1" smtClean="0"/>
              <a:t>IF allocationRequest THEN</a:t>
            </a:r>
            <a:r>
              <a:rPr lang="en-US" sz="2000" i="1" smtClean="0"/>
              <a:t>    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If there’s an allocation request</a:t>
            </a:r>
          </a:p>
          <a:p>
            <a:pPr marL="514350" indent="-514350">
              <a:buNone/>
            </a:pPr>
            <a:r>
              <a:rPr lang="en-US" sz="2000" i="1" smtClean="0"/>
              <a:t>    </a:t>
            </a:r>
            <a:r>
              <a:rPr lang="en-US" sz="2000" b="1" i="1" smtClean="0">
                <a:solidFill>
                  <a:srgbClr val="C00000"/>
                </a:solidFill>
              </a:rPr>
              <a:t>IF autoControl or holdRoute THEN</a:t>
            </a:r>
            <a:r>
              <a:rPr lang="en-US" sz="2000" i="1" smtClean="0">
                <a:solidFill>
                  <a:srgbClr val="C00000"/>
                </a:solidFill>
              </a:rPr>
              <a:t>  </a:t>
            </a:r>
            <a:r>
              <a:rPr lang="en-US" sz="2000" i="1" smtClean="0">
                <a:solidFill>
                  <a:srgbClr val="FF5050"/>
                </a:solidFill>
              </a:rPr>
              <a:t>//       If the crane already has been allocated</a:t>
            </a:r>
          </a:p>
          <a:p>
            <a:pPr marL="514350" indent="-514350">
              <a:buNone/>
            </a:pPr>
            <a:r>
              <a:rPr lang="en-US" sz="2000" i="1" smtClean="0"/>
              <a:t>        </a:t>
            </a:r>
            <a:r>
              <a:rPr lang="en-US" sz="2000" b="1" i="1" smtClean="0"/>
              <a:t>allocationRefused.latch;</a:t>
            </a:r>
            <a:r>
              <a:rPr lang="en-US" sz="2000" i="1" smtClean="0"/>
              <a:t> 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             Report refusal of double allocation</a:t>
            </a:r>
          </a:p>
          <a:p>
            <a:pPr marL="514350" indent="-514350">
              <a:buNone/>
            </a:pPr>
            <a:r>
              <a:rPr lang="en-US" sz="2000" i="1" smtClean="0"/>
              <a:t>    </a:t>
            </a:r>
            <a:r>
              <a:rPr lang="en-US" sz="2000" b="1" i="1" smtClean="0"/>
              <a:t>ELSE</a:t>
            </a:r>
            <a:r>
              <a:rPr lang="en-US" sz="2000" i="1" smtClean="0"/>
              <a:t>                                           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      If the crane has not yet been allocated</a:t>
            </a:r>
          </a:p>
          <a:p>
            <a:pPr marL="514350" indent="-514350">
              <a:buNone/>
            </a:pPr>
            <a:r>
              <a:rPr lang="en-US" sz="2000" i="1" smtClean="0"/>
              <a:t>        </a:t>
            </a:r>
            <a:r>
              <a:rPr lang="en-US" sz="2000" b="1" i="1" smtClean="0"/>
              <a:t>allocationAttempt.latch;</a:t>
            </a:r>
            <a:r>
              <a:rPr lang="en-US" sz="2000" i="1" smtClean="0"/>
              <a:t>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             Try to allocate it</a:t>
            </a:r>
          </a:p>
          <a:p>
            <a:pPr marL="514350" indent="-514350">
              <a:buNone/>
            </a:pPr>
            <a:r>
              <a:rPr lang="en-US" sz="2000" i="1" smtClean="0"/>
              <a:t>    </a:t>
            </a:r>
            <a:r>
              <a:rPr lang="en-US" sz="2000" b="1" i="1" smtClean="0"/>
              <a:t>ENDIF</a:t>
            </a:r>
          </a:p>
          <a:p>
            <a:pPr marL="514350" indent="-514350">
              <a:buNone/>
            </a:pPr>
            <a:r>
              <a:rPr lang="en-US" sz="2000" b="1" i="1" smtClean="0"/>
              <a:t>ENDIF</a:t>
            </a:r>
          </a:p>
          <a:p>
            <a:pPr marL="514350" indent="-514350">
              <a:buNone/>
            </a:pPr>
            <a:endParaRPr lang="en-US" sz="2000" i="1" smtClean="0"/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IF _if (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THEN );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ELSIF _elsif (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ELSE _else ();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ENDIF _endif ();</a:t>
            </a:r>
          </a:p>
          <a:p>
            <a:pPr marL="514350" indent="-514350">
              <a:buNone/>
            </a:pPr>
            <a:endParaRPr lang="en-US" sz="2000" i="1" smtClean="0"/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inline void _if (int boolExpres) {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   boolLevel++;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   boolContext [boolLevel] = boolContext [boolLevel - 1] &amp;&amp; boolExpres;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   boolMemo [boolLevel] = boolExpres;</a:t>
            </a:r>
          </a:p>
          <a:p>
            <a:pPr marL="514350" indent="-514350">
              <a:buNone/>
            </a:pPr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 marL="514350" indent="-514350">
              <a:buNone/>
            </a:pPr>
            <a:endParaRPr lang="en-US" sz="2000" smtClean="0"/>
          </a:p>
          <a:p>
            <a:pPr marL="514350" indent="-514350">
              <a:buNone/>
            </a:pPr>
            <a:endParaRPr lang="en-US" sz="2000" smtClean="0"/>
          </a:p>
          <a:p>
            <a:pPr marL="514350" indent="-514350">
              <a:buNone/>
            </a:pPr>
            <a:endParaRPr lang="en-US" sz="2000" smtClean="0"/>
          </a:p>
          <a:p>
            <a:pPr marL="514350" indent="-514350">
              <a:buNone/>
            </a:pPr>
            <a:endParaRPr lang="en-US" sz="2000" smtClean="0"/>
          </a:p>
        </p:txBody>
      </p:sp>
      <p:sp>
        <p:nvSpPr>
          <p:cNvPr id="6" name="Wolk 5"/>
          <p:cNvSpPr/>
          <p:nvPr/>
        </p:nvSpPr>
        <p:spPr>
          <a:xfrm>
            <a:off x="179512" y="116632"/>
            <a:ext cx="1115616" cy="4320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olk 6"/>
          <p:cNvSpPr/>
          <p:nvPr/>
        </p:nvSpPr>
        <p:spPr>
          <a:xfrm>
            <a:off x="395536" y="332656"/>
            <a:ext cx="1115616" cy="4320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olk 9"/>
          <p:cNvSpPr/>
          <p:nvPr/>
        </p:nvSpPr>
        <p:spPr>
          <a:xfrm>
            <a:off x="8172400" y="116632"/>
            <a:ext cx="1115616" cy="4320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untige ster 10"/>
          <p:cNvSpPr/>
          <p:nvPr/>
        </p:nvSpPr>
        <p:spPr>
          <a:xfrm>
            <a:off x="4788024" y="2924944"/>
            <a:ext cx="914400" cy="91440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untige ster 11"/>
          <p:cNvSpPr/>
          <p:nvPr/>
        </p:nvSpPr>
        <p:spPr>
          <a:xfrm>
            <a:off x="5724128" y="3573016"/>
            <a:ext cx="504056" cy="64807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4-puntige ster 12"/>
          <p:cNvSpPr/>
          <p:nvPr/>
        </p:nvSpPr>
        <p:spPr>
          <a:xfrm>
            <a:off x="6516216" y="3717032"/>
            <a:ext cx="504056" cy="576064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4-puntige ster 13"/>
          <p:cNvSpPr/>
          <p:nvPr/>
        </p:nvSpPr>
        <p:spPr>
          <a:xfrm>
            <a:off x="5076056" y="2708920"/>
            <a:ext cx="914400" cy="91440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4-puntige ster 14"/>
          <p:cNvSpPr/>
          <p:nvPr/>
        </p:nvSpPr>
        <p:spPr>
          <a:xfrm>
            <a:off x="6804248" y="2996952"/>
            <a:ext cx="576064" cy="64807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Wolk 15"/>
          <p:cNvSpPr/>
          <p:nvPr/>
        </p:nvSpPr>
        <p:spPr>
          <a:xfrm>
            <a:off x="3131840" y="3356992"/>
            <a:ext cx="5256584" cy="2160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Wolk 16"/>
          <p:cNvSpPr/>
          <p:nvPr/>
        </p:nvSpPr>
        <p:spPr>
          <a:xfrm>
            <a:off x="3887416" y="3789040"/>
            <a:ext cx="5256584" cy="1440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olk 17"/>
          <p:cNvSpPr/>
          <p:nvPr/>
        </p:nvSpPr>
        <p:spPr>
          <a:xfrm>
            <a:off x="3491880" y="4005064"/>
            <a:ext cx="5256584" cy="1440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4-puntige ster 18"/>
          <p:cNvSpPr/>
          <p:nvPr/>
        </p:nvSpPr>
        <p:spPr>
          <a:xfrm>
            <a:off x="4716016" y="3933056"/>
            <a:ext cx="720080" cy="64807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4-puntige ster 19"/>
          <p:cNvSpPr/>
          <p:nvPr/>
        </p:nvSpPr>
        <p:spPr>
          <a:xfrm>
            <a:off x="6516216" y="4365104"/>
            <a:ext cx="576064" cy="504056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4-puntige ster 20"/>
          <p:cNvSpPr/>
          <p:nvPr/>
        </p:nvSpPr>
        <p:spPr>
          <a:xfrm>
            <a:off x="6660232" y="4509120"/>
            <a:ext cx="576064" cy="504056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Definition in library module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void greet (int i) {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	cout  &lt;&lt;  "Hello, Rotterdam " &lt;&lt; i &lt;&lt; endl () 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Use in main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if (a &gt; b) {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	greet  (3.5)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437112"/>
            <a:ext cx="1584176" cy="139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080120"/>
          </a:xfrm>
        </p:spPr>
        <p:txBody>
          <a:bodyPr>
            <a:normAutofit/>
          </a:bodyPr>
          <a:lstStyle/>
          <a:p>
            <a:pPr algn="ctr"/>
            <a:r>
              <a:rPr lang="en-US" sz="5400" b="1" smtClean="0">
                <a:latin typeface="MV Boli" pitchFamily="2" charset="0"/>
                <a:cs typeface="MV Boli" pitchFamily="2" charset="0"/>
              </a:rPr>
              <a:t>Headers: Why</a:t>
            </a:r>
            <a:endParaRPr lang="en-US" sz="5400" b="1">
              <a:latin typeface="MV Boli" pitchFamily="2" charset="0"/>
              <a:cs typeface="MV Bol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e 2 3"/>
          <p:cNvSpPr/>
          <p:nvPr/>
        </p:nvSpPr>
        <p:spPr>
          <a:xfrm>
            <a:off x="1547664" y="0"/>
            <a:ext cx="3528392" cy="836712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48072"/>
          </a:xfrm>
        </p:spPr>
        <p:txBody>
          <a:bodyPr>
            <a:noAutofit/>
          </a:bodyPr>
          <a:lstStyle/>
          <a:p>
            <a:pPr algn="ctr"/>
            <a:r>
              <a:rPr lang="en-US" sz="4000" b="1" smtClean="0">
                <a:latin typeface="MV Boli" pitchFamily="2" charset="0"/>
                <a:cs typeface="MV Boli" pitchFamily="2" charset="0"/>
              </a:rPr>
              <a:t>Constructor</a:t>
            </a:r>
            <a:r>
              <a:rPr lang="en-US" sz="4000" smtClean="0">
                <a:latin typeface="MV Boli" pitchFamily="2" charset="0"/>
                <a:cs typeface="MV Boli" pitchFamily="2" charset="0"/>
              </a:rPr>
              <a:t> overloading</a:t>
            </a:r>
            <a:endParaRPr lang="en-US" sz="400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602128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class Matrix {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No constructor declared, still class has constructor Matrix ()</a:t>
            </a:r>
            <a:endParaRPr lang="en-US" i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private:</a:t>
            </a:r>
            <a:endParaRPr lang="en-US" sz="2000" b="1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2000" b="1" i="1" smtClean="0">
                <a:solidFill>
                  <a:srgbClr val="C00000"/>
                </a:solidFill>
              </a:rPr>
              <a:t>float **</a:t>
            </a:r>
            <a:r>
              <a:rPr lang="en-US" sz="2000" b="1" i="1" smtClean="0">
                <a:solidFill>
                  <a:srgbClr val="7030A0"/>
                </a:solidFill>
              </a:rPr>
              <a:t>contents;</a:t>
            </a:r>
            <a:endParaRPr lang="en-US" sz="2000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000" smtClean="0"/>
          </a:p>
          <a:p>
            <a:pPr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 (int nrOfRows,int  nrOfColumns, </a:t>
            </a:r>
            <a:r>
              <a:rPr lang="en-US" sz="2000" b="1" i="1" smtClean="0">
                <a:solidFill>
                  <a:srgbClr val="C00000"/>
                </a:solidFill>
              </a:rPr>
              <a:t>float **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contents) 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{...}</a:t>
            </a: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Hides Matrix::Matrix () to prevent accidental misconstruction</a:t>
            </a:r>
          </a:p>
          <a:p>
            <a:pPr>
              <a:buNone/>
            </a:pPr>
            <a:endParaRPr lang="en-US" sz="2000" i="1" smtClean="0"/>
          </a:p>
          <a:p>
            <a:pPr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 ()</a:t>
            </a:r>
            <a:r>
              <a:rPr lang="en-US" sz="2000" i="1" smtClean="0">
                <a:solidFill>
                  <a:srgbClr val="C00000"/>
                </a:solidFill>
              </a:rPr>
              <a:t>: Matrix (0, 0, 0) 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{</a:t>
            </a:r>
            <a:r>
              <a:rPr lang="en-US" sz="1800" i="1" smtClean="0">
                <a:solidFill>
                  <a:schemeClr val="accent4">
                    <a:lumMod val="50000"/>
                  </a:schemeClr>
                </a:solidFill>
              </a:rPr>
              <a:t>...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Matrix () has now been reintroduced, using the Matrix (int, int, int)</a:t>
            </a:r>
          </a:p>
          <a:p>
            <a:pPr>
              <a:buNone/>
            </a:pPr>
            <a:endParaRPr lang="en-US" sz="2000" i="1" smtClean="0"/>
          </a:p>
          <a:p>
            <a:pPr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 (Matrix </a:t>
            </a:r>
            <a:r>
              <a:rPr lang="en-US" sz="2000" b="1" i="1" smtClean="0">
                <a:solidFill>
                  <a:srgbClr val="C00000"/>
                </a:solidFill>
              </a:rPr>
              <a:t>&amp;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matrix) 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{...}</a:t>
            </a:r>
            <a:endParaRPr lang="en-US" sz="2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/* </a:t>
            </a: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Copy constructor: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 Allocate dynamic memory for the contents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Make the contents field of the object under construction point to that memory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 Copy the contents from the parameter into this dynamic memory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*/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sz="2000" smtClean="0"/>
          </a:p>
          <a:p>
            <a:pPr>
              <a:buNone/>
            </a:pPr>
            <a:endParaRPr lang="en-US" sz="2000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4731" y="3284984"/>
            <a:ext cx="186926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e 2 4"/>
          <p:cNvSpPr/>
          <p:nvPr/>
        </p:nvSpPr>
        <p:spPr>
          <a:xfrm>
            <a:off x="0" y="-99392"/>
            <a:ext cx="3528392" cy="936104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97144" cy="564672"/>
          </a:xfrm>
        </p:spPr>
        <p:txBody>
          <a:bodyPr>
            <a:noAutofit/>
          </a:bodyPr>
          <a:lstStyle/>
          <a:p>
            <a:pPr algn="ctr"/>
            <a:r>
              <a:rPr lang="en-US" sz="4000" b="1" smtClean="0">
                <a:latin typeface="MV Boli" pitchFamily="2" charset="0"/>
                <a:cs typeface="MV Boli" pitchFamily="2" charset="0"/>
              </a:rPr>
              <a:t>Destructors</a:t>
            </a:r>
            <a:r>
              <a:rPr lang="en-US" sz="4000" smtClean="0">
                <a:latin typeface="MV Boli" pitchFamily="2" charset="0"/>
                <a:cs typeface="MV Boli" pitchFamily="2" charset="0"/>
              </a:rPr>
              <a:t> are called automatically</a:t>
            </a:r>
            <a:endParaRPr lang="en-US" sz="400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953344"/>
            <a:ext cx="8928992" cy="59046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mtClean="0"/>
              <a:t>Code in destructors should explicitly release system resources like heap memory, file descriptors and semaphores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sz="2400" u="sng" smtClean="0"/>
              <a:t>May cause a memory leak in a polymorphic situation: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sz="3200" i="1" smtClean="0">
                <a:solidFill>
                  <a:schemeClr val="accent4">
                    <a:lumMod val="50000"/>
                  </a:schemeClr>
                </a:solidFill>
              </a:rPr>
              <a:t>Matrix::~Matrix () {...}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z="2400" u="sng" smtClean="0"/>
              <a:t>Won’t cause a leak: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z="3200" i="1" smtClean="0">
                <a:solidFill>
                  <a:srgbClr val="C00000"/>
                </a:solidFill>
              </a:rPr>
              <a:t>virtual</a:t>
            </a:r>
            <a:r>
              <a:rPr lang="en-US" sz="3200" i="1" smtClean="0"/>
              <a:t> </a:t>
            </a:r>
            <a:r>
              <a:rPr lang="en-US" sz="3200" i="1" smtClean="0">
                <a:solidFill>
                  <a:schemeClr val="accent4">
                    <a:lumMod val="50000"/>
                  </a:schemeClr>
                </a:solidFill>
              </a:rPr>
              <a:t>Matrix::~Matrix () {...}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endParaRPr lang="en-US" i="1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068960"/>
            <a:ext cx="2950244" cy="342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25352"/>
            <a:ext cx="5112568" cy="5976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&lt;template class Number&gt;</a:t>
            </a:r>
            <a:endParaRPr lang="en-US" sz="2000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Number</a:t>
            </a:r>
            <a:r>
              <a:rPr lang="en-US" sz="2000" i="1" smtClean="0">
                <a:solidFill>
                  <a:srgbClr val="7030A0"/>
                </a:solidFill>
              </a:rPr>
              <a:t> add (</a:t>
            </a:r>
            <a:r>
              <a:rPr lang="en-US" sz="2000" b="1" i="1" smtClean="0">
                <a:solidFill>
                  <a:srgbClr val="7030A0"/>
                </a:solidFill>
              </a:rPr>
              <a:t>Number</a:t>
            </a:r>
            <a:r>
              <a:rPr lang="en-US" sz="2000" i="1" smtClean="0">
                <a:solidFill>
                  <a:srgbClr val="7030A0"/>
                </a:solidFill>
              </a:rPr>
              <a:t> n1, </a:t>
            </a:r>
            <a:r>
              <a:rPr lang="en-US" sz="2000" b="1" i="1" smtClean="0">
                <a:solidFill>
                  <a:srgbClr val="7030A0"/>
                </a:solidFill>
              </a:rPr>
              <a:t>Number</a:t>
            </a:r>
            <a:r>
              <a:rPr lang="en-US" sz="2000" i="1" smtClean="0">
                <a:solidFill>
                  <a:srgbClr val="7030A0"/>
                </a:solidFill>
              </a:rPr>
              <a:t> n2) {</a:t>
            </a:r>
            <a:endParaRPr lang="en-US" sz="20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1800" i="1" smtClean="0">
                <a:solidFill>
                  <a:srgbClr val="7030A0"/>
                </a:solidFill>
              </a:rPr>
              <a:t>return n1 + n2;</a:t>
            </a:r>
            <a:endParaRPr lang="en-US" sz="18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accent1">
                    <a:lumMod val="50000"/>
                  </a:schemeClr>
                </a:solidFill>
              </a:rPr>
              <a:t>float x = add (3.14, 2.72);</a:t>
            </a: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</a:rPr>
              <a:t>   </a:t>
            </a:r>
          </a:p>
          <a:p>
            <a:pPr>
              <a:buNone/>
            </a:pPr>
            <a:r>
              <a:rPr lang="en-US" sz="2000" i="1" smtClean="0">
                <a:solidFill>
                  <a:schemeClr val="accent1">
                    <a:lumMod val="50000"/>
                  </a:schemeClr>
                </a:solidFill>
              </a:rPr>
              <a:t>int x = add (10, 20); </a:t>
            </a: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</a:rPr>
              <a:t>  </a:t>
            </a:r>
          </a:p>
          <a:p>
            <a:pPr>
              <a:buNone/>
            </a:pPr>
            <a:r>
              <a:rPr lang="en-US" sz="2000" i="1" smtClean="0">
                <a:solidFill>
                  <a:srgbClr val="FF0000"/>
                </a:solidFill>
              </a:rPr>
              <a:t>string s = add ("fiets" + "pomp")</a:t>
            </a:r>
            <a:endParaRPr lang="en-US" sz="200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076056" y="2753544"/>
            <a:ext cx="3888432" cy="41044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float add (float n1, float n2) {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n1 + n2;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000" b="0" i="1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 add (int n1, int n2) {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n1 + n2;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add (string n1, string n2) {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n1 + n2;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6336704" cy="980728"/>
          </a:xfrm>
        </p:spPr>
        <p:txBody>
          <a:bodyPr>
            <a:norm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Function templates</a:t>
            </a:r>
            <a:endParaRPr lang="en-US" b="1"/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2627784" y="1772816"/>
            <a:ext cx="2448272" cy="108012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2411760" y="1916832"/>
            <a:ext cx="2664296" cy="3744416"/>
          </a:xfrm>
          <a:prstGeom prst="straightConnector1">
            <a:avLst/>
          </a:prstGeom>
          <a:ln w="3810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>
            <a:off x="2555776" y="1844824"/>
            <a:ext cx="2520280" cy="23042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Afbeeldingsresultaat voor generic ty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Afbeeldingsresultaat voor generic ty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s://i-msdn.sec.s-msft.com/dynimg/IC7462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764704"/>
            <a:ext cx="3665984" cy="16628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908720"/>
            <a:ext cx="7776864" cy="568863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template &lt;class  Number&gt;</a:t>
            </a:r>
            <a:endParaRPr lang="en-US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class Complex  {</a:t>
            </a:r>
            <a:endParaRPr lang="en-US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2800" i="1" smtClean="0">
                <a:solidFill>
                  <a:srgbClr val="7030A0"/>
                </a:solidFill>
              </a:rPr>
              <a:t>public:</a:t>
            </a:r>
            <a:endParaRPr lang="en-US" sz="28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2400" i="1" smtClean="0">
                <a:solidFill>
                  <a:srgbClr val="7030A0"/>
                </a:solidFill>
              </a:rPr>
              <a:t>Number realPart;</a:t>
            </a:r>
            <a:endParaRPr lang="en-US" sz="24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2400" i="1" smtClean="0">
                <a:solidFill>
                  <a:srgbClr val="7030A0"/>
                </a:solidFill>
              </a:rPr>
              <a:t>Number imaginaryPart;</a:t>
            </a:r>
          </a:p>
          <a:p>
            <a:pPr lvl="2">
              <a:buNone/>
            </a:pPr>
            <a:r>
              <a:rPr lang="en-US" sz="2400" i="1" smtClean="0">
                <a:solidFill>
                  <a:srgbClr val="7030A0"/>
                </a:solidFill>
              </a:rPr>
              <a:t>Number getNorm ();</a:t>
            </a:r>
            <a:endParaRPr lang="en-US" sz="24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};</a:t>
            </a:r>
            <a:endParaRPr lang="en-US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/>
              <a:t> 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Number Complex &lt;Number&gt;::getNorm () {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return sqrt (realPart * realPart + imaginaryPart * imaginaryPart);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Complex &lt;float&gt; complex1;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Complex &lt;double&gt; complex2;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 </a:t>
            </a:r>
            <a:r>
              <a:rPr lang="en-US" smtClean="0">
                <a:solidFill>
                  <a:srgbClr val="002060"/>
                </a:solidFill>
              </a:rPr>
              <a:t> 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typedef Complex &lt;float &gt; FloatComplex;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FloatComplex complex3;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1026" name="Picture 2" descr="Afbeeldingsresultaat voor generic ty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980728"/>
            <a:ext cx="2928325" cy="219624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6336704" cy="980728"/>
          </a:xfrm>
        </p:spPr>
        <p:txBody>
          <a:bodyPr>
            <a:norm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Class templates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1844824"/>
            <a:ext cx="8856984" cy="201622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template &lt;class T&gt;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Matrix &lt;T&gt;:: Matrix&lt;T&gt; (Matrix&lt;T&gt; &amp;matrix): Matrix &lt;T&gt; () {</a:t>
            </a:r>
            <a:endParaRPr lang="en-US" b="1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rgbClr val="7030A0"/>
                </a:solidFill>
              </a:rPr>
              <a:t>...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}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836712"/>
          </a:xfrm>
        </p:spPr>
        <p:txBody>
          <a:bodyPr>
            <a:noAutofit/>
          </a:bodyPr>
          <a:lstStyle/>
          <a:p>
            <a:r>
              <a:rPr lang="en-US" sz="4000" b="1" smtClean="0">
                <a:latin typeface="MV Boli" pitchFamily="2" charset="0"/>
                <a:cs typeface="MV Boli" pitchFamily="2" charset="0"/>
              </a:rPr>
              <a:t>Templates: sometimes a mouth full...</a:t>
            </a:r>
            <a:endParaRPr lang="en-US" sz="3600" b="1"/>
          </a:p>
        </p:txBody>
      </p:sp>
      <p:pic>
        <p:nvPicPr>
          <p:cNvPr id="38914" name="Picture 2" descr="Why Are Credit Scores So Confusing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861048"/>
            <a:ext cx="2960701" cy="1872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92696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Operator overloading as friend</a:t>
            </a:r>
            <a:endParaRPr lang="en-US" sz="4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61662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class Matrix {</a:t>
            </a:r>
          </a:p>
          <a:p>
            <a:pPr lvl="1">
              <a:buNone/>
            </a:pPr>
            <a:r>
              <a:rPr lang="en-US" sz="2600" i="1" smtClean="0">
                <a:solidFill>
                  <a:srgbClr val="7030A0"/>
                </a:solidFill>
              </a:rPr>
              <a:t>public:</a:t>
            </a:r>
          </a:p>
          <a:p>
            <a:pPr lvl="1">
              <a:buNone/>
            </a:pPr>
            <a:r>
              <a:rPr lang="en-US" sz="2600" i="1" smtClean="0">
                <a:solidFill>
                  <a:srgbClr val="7030A0"/>
                </a:solidFill>
              </a:rPr>
              <a:t>	Matrix (float scalar);</a:t>
            </a:r>
          </a:p>
          <a:p>
            <a:pPr lvl="2">
              <a:buNone/>
            </a:pPr>
            <a:r>
              <a:rPr lang="en-US" sz="2600" b="1" i="1" smtClean="0">
                <a:solidFill>
                  <a:srgbClr val="7030A0"/>
                </a:solidFill>
              </a:rPr>
              <a:t>friend</a:t>
            </a:r>
            <a:r>
              <a:rPr lang="en-US" sz="2600" i="1" smtClean="0">
                <a:solidFill>
                  <a:srgbClr val="7030A0"/>
                </a:solidFill>
              </a:rPr>
              <a:t> Matrix multiply (Matrix &amp;m1, Matrix &amp;m2);</a:t>
            </a:r>
          </a:p>
          <a:p>
            <a:pPr lvl="2">
              <a:buNone/>
            </a:pPr>
            <a:r>
              <a:rPr lang="en-US" sz="2600" b="1" i="1" smtClean="0">
                <a:solidFill>
                  <a:srgbClr val="7030A0"/>
                </a:solidFill>
              </a:rPr>
              <a:t>friend</a:t>
            </a:r>
            <a:r>
              <a:rPr lang="en-US" sz="2600" i="1" smtClean="0">
                <a:solidFill>
                  <a:srgbClr val="7030A0"/>
                </a:solidFill>
              </a:rPr>
              <a:t> Matrix operator* (Matrix &amp;m1, Matrix &amp;m2);</a:t>
            </a:r>
          </a:p>
          <a:p>
            <a:pPr lvl="1">
              <a:buNone/>
            </a:pPr>
            <a:r>
              <a:rPr lang="en-US" sz="2600" i="1" smtClean="0">
                <a:solidFill>
                  <a:srgbClr val="7030A0"/>
                </a:solidFill>
              </a:rPr>
              <a:t>private:</a:t>
            </a:r>
          </a:p>
          <a:p>
            <a:pPr lvl="2">
              <a:buNone/>
            </a:pPr>
            <a:r>
              <a:rPr lang="en-US" sz="2600" i="1" smtClean="0">
                <a:solidFill>
                  <a:srgbClr val="7030A0"/>
                </a:solidFill>
              </a:rPr>
              <a:t>float ** contents;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};</a:t>
            </a:r>
          </a:p>
          <a:p>
            <a:pPr>
              <a:buNone/>
            </a:pPr>
            <a:endParaRPr lang="en-US" i="1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Matrix::Matrix  (float scalar)...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multiply (Matrix &amp;m1, Matrix &amp;m2)...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operator* (Matrix &amp;m)...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multiply (m1, m2);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operator* (m1, m2);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m1 * m2;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m1 * 3;</a:t>
            </a:r>
          </a:p>
          <a:p>
            <a:pPr>
              <a:buNone/>
            </a:pPr>
            <a:r>
              <a:rPr lang="en-US" b="1" i="1" smtClean="0">
                <a:solidFill>
                  <a:srgbClr val="002060"/>
                </a:solidFill>
              </a:rPr>
              <a:t>m3 = 3 * m1;</a:t>
            </a:r>
            <a:endParaRPr lang="en-US" b="1" smtClean="0">
              <a:solidFill>
                <a:srgbClr val="002060"/>
              </a:solidFill>
            </a:endParaRPr>
          </a:p>
          <a:p>
            <a:endParaRPr lang="en-US"/>
          </a:p>
        </p:txBody>
      </p:sp>
      <p:pic>
        <p:nvPicPr>
          <p:cNvPr id="41986" name="Picture 2" descr="Afbeeldingsresultaat voor friend be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7164" y="2924944"/>
            <a:ext cx="3376836" cy="2247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0"/>
            <a:ext cx="8568952" cy="620688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Operator overloading as member</a:t>
            </a:r>
            <a:endParaRPr lang="en-US" sz="4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620688"/>
            <a:ext cx="8229600" cy="623731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200" i="1" smtClean="0">
                <a:solidFill>
                  <a:srgbClr val="7030A0"/>
                </a:solidFill>
              </a:rPr>
              <a:t>class Matrix {</a:t>
            </a:r>
          </a:p>
          <a:p>
            <a:pPr lvl="1">
              <a:buNone/>
            </a:pPr>
            <a:r>
              <a:rPr lang="en-US" sz="2200" i="1" smtClean="0">
                <a:solidFill>
                  <a:srgbClr val="7030A0"/>
                </a:solidFill>
              </a:rPr>
              <a:t>public:</a:t>
            </a:r>
          </a:p>
          <a:p>
            <a:pPr lvl="1">
              <a:buNone/>
            </a:pPr>
            <a:r>
              <a:rPr lang="en-US" sz="2200" i="1" smtClean="0">
                <a:solidFill>
                  <a:srgbClr val="7030A0"/>
                </a:solidFill>
              </a:rPr>
              <a:t>	Matrix (float scalar);</a:t>
            </a:r>
          </a:p>
          <a:p>
            <a:pPr lvl="2">
              <a:buNone/>
            </a:pPr>
            <a:r>
              <a:rPr lang="en-US" sz="2200" i="1" smtClean="0">
                <a:solidFill>
                  <a:srgbClr val="7030A0"/>
                </a:solidFill>
              </a:rPr>
              <a:t>Matrix multiply (Matrix &amp;m);</a:t>
            </a:r>
          </a:p>
          <a:p>
            <a:pPr lvl="2">
              <a:buNone/>
            </a:pPr>
            <a:r>
              <a:rPr lang="en-US" sz="2200" i="1" smtClean="0">
                <a:solidFill>
                  <a:srgbClr val="7030A0"/>
                </a:solidFill>
              </a:rPr>
              <a:t>Matrix operator* (Matrix &amp;m);</a:t>
            </a:r>
          </a:p>
          <a:p>
            <a:pPr lvl="1">
              <a:buNone/>
            </a:pPr>
            <a:r>
              <a:rPr lang="en-US" sz="2200" i="1" smtClean="0">
                <a:solidFill>
                  <a:srgbClr val="7030A0"/>
                </a:solidFill>
              </a:rPr>
              <a:t>private:</a:t>
            </a:r>
          </a:p>
          <a:p>
            <a:pPr lvl="2">
              <a:buNone/>
            </a:pPr>
            <a:r>
              <a:rPr lang="en-US" sz="2200" i="1" smtClean="0">
                <a:solidFill>
                  <a:srgbClr val="7030A0"/>
                </a:solidFill>
              </a:rPr>
              <a:t>float ** contents;</a:t>
            </a:r>
          </a:p>
          <a:p>
            <a:pPr>
              <a:buNone/>
            </a:pPr>
            <a:r>
              <a:rPr lang="en-US" sz="2200" i="1" smtClean="0">
                <a:solidFill>
                  <a:srgbClr val="7030A0"/>
                </a:solidFill>
              </a:rPr>
              <a:t>};</a:t>
            </a:r>
          </a:p>
          <a:p>
            <a:pPr>
              <a:buNone/>
            </a:pPr>
            <a:endParaRPr lang="en-US" sz="2200" i="1" smtClean="0"/>
          </a:p>
          <a:p>
            <a:pPr>
              <a:buNone/>
            </a:pP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Matrix::Matrix  (float scalar)...</a:t>
            </a:r>
            <a:endParaRPr lang="en-US" sz="2200" i="1" smtClean="0"/>
          </a:p>
          <a:p>
            <a:pPr>
              <a:buNone/>
            </a:pP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Matrix </a:t>
            </a:r>
            <a:r>
              <a:rPr lang="en-US" sz="2200" b="1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multiply (Matrix &amp;m)...</a:t>
            </a:r>
          </a:p>
          <a:p>
            <a:pPr>
              <a:buNone/>
            </a:pP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Matrix </a:t>
            </a:r>
            <a:r>
              <a:rPr lang="en-US" sz="2200" b="1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operator* (Matrix &amp;m)...</a:t>
            </a:r>
            <a:endParaRPr lang="en-US" sz="22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sz="2200" i="1" smtClean="0"/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m1.multiply (m2);</a:t>
            </a:r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m1.operator* (m2);</a:t>
            </a:r>
            <a:endParaRPr lang="en-US" sz="220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 * m2;</a:t>
            </a:r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 * 3;</a:t>
            </a:r>
          </a:p>
          <a:p>
            <a:pPr>
              <a:buNone/>
            </a:pPr>
            <a:r>
              <a:rPr lang="en-US" sz="2200" b="1" i="1" smtClean="0">
                <a:solidFill>
                  <a:srgbClr val="FF0000"/>
                </a:solidFill>
              </a:rPr>
              <a:t>m3 = 3 * m1</a:t>
            </a:r>
            <a:r>
              <a:rPr lang="en-US" sz="2200" i="1" smtClean="0">
                <a:solidFill>
                  <a:srgbClr val="FF0000"/>
                </a:solidFill>
              </a:rPr>
              <a:t>;</a:t>
            </a:r>
            <a:endParaRPr lang="en-US" sz="2200" smtClean="0">
              <a:solidFill>
                <a:srgbClr val="FF0000"/>
              </a:solidFill>
            </a:endParaRPr>
          </a:p>
          <a:p>
            <a:endParaRPr lang="en-US"/>
          </a:p>
        </p:txBody>
      </p:sp>
      <p:pic>
        <p:nvPicPr>
          <p:cNvPr id="40962" name="Picture 2" descr="Members Only AB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005592"/>
            <a:ext cx="4139952" cy="2318374"/>
          </a:xfrm>
          <a:prstGeom prst="rect">
            <a:avLst/>
          </a:prstGeom>
          <a:noFill/>
        </p:spPr>
      </p:pic>
      <p:cxnSp>
        <p:nvCxnSpPr>
          <p:cNvPr id="6" name="Rechte verbindingslijn 5"/>
          <p:cNvCxnSpPr/>
          <p:nvPr/>
        </p:nvCxnSpPr>
        <p:spPr>
          <a:xfrm>
            <a:off x="251520" y="6525344"/>
            <a:ext cx="1368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620688"/>
            <a:ext cx="224484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20688"/>
          </a:xfrm>
        </p:spPr>
        <p:txBody>
          <a:bodyPr>
            <a:noAutofit/>
          </a:bodyPr>
          <a:lstStyle/>
          <a:p>
            <a:r>
              <a:rPr lang="en-US" sz="3200" b="1" smtClean="0">
                <a:latin typeface="MV Boli" pitchFamily="2" charset="0"/>
                <a:cs typeface="MV Boli" pitchFamily="2" charset="0"/>
              </a:rPr>
              <a:t>Operator overloading and performance 1</a:t>
            </a:r>
            <a:endParaRPr lang="en-US" sz="32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1457400"/>
            <a:ext cx="7272808" cy="5400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i="1" smtClean="0">
                <a:solidFill>
                  <a:srgbClr val="FF0000"/>
                </a:solidFill>
              </a:rPr>
              <a:t>Matrix operator* (</a:t>
            </a:r>
          </a:p>
          <a:p>
            <a:pPr lvl="1">
              <a:buNone/>
            </a:pPr>
            <a:r>
              <a:rPr lang="en-US" i="1" smtClean="0">
                <a:solidFill>
                  <a:srgbClr val="FF0000"/>
                </a:solidFill>
              </a:rPr>
              <a:t>Matrix &amp;operand1,</a:t>
            </a:r>
          </a:p>
          <a:p>
            <a:pPr lvl="1">
              <a:buNone/>
            </a:pPr>
            <a:r>
              <a:rPr lang="en-US" i="1" smtClean="0">
                <a:solidFill>
                  <a:srgbClr val="FF0000"/>
                </a:solidFill>
              </a:rPr>
              <a:t>Matrix &amp;operand2</a:t>
            </a:r>
          </a:p>
          <a:p>
            <a:pPr>
              <a:buNone/>
            </a:pPr>
            <a:r>
              <a:rPr lang="en-US" i="1" smtClean="0">
                <a:solidFill>
                  <a:srgbClr val="FF0000"/>
                </a:solidFill>
              </a:rPr>
              <a:t>);</a:t>
            </a:r>
          </a:p>
          <a:p>
            <a:pPr>
              <a:buNone/>
            </a:pPr>
            <a:endParaRPr lang="en-US" i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FC7404"/>
                </a:solidFill>
              </a:rPr>
              <a:t>Matrix &amp;operator* (</a:t>
            </a:r>
          </a:p>
          <a:p>
            <a:pPr lvl="1">
              <a:buNone/>
            </a:pPr>
            <a:r>
              <a:rPr lang="en-US" i="1" smtClean="0">
                <a:solidFill>
                  <a:srgbClr val="FC7404"/>
                </a:solidFill>
              </a:rPr>
              <a:t>Matrix &amp;operand1,</a:t>
            </a:r>
          </a:p>
          <a:p>
            <a:pPr lvl="1">
              <a:buNone/>
            </a:pPr>
            <a:r>
              <a:rPr lang="en-US" i="1" smtClean="0">
                <a:solidFill>
                  <a:srgbClr val="FC7404"/>
                </a:solidFill>
              </a:rPr>
              <a:t>Matrix &amp;operand2</a:t>
            </a:r>
          </a:p>
          <a:p>
            <a:pPr>
              <a:buNone/>
            </a:pPr>
            <a:r>
              <a:rPr lang="en-US" i="1" smtClean="0">
                <a:solidFill>
                  <a:srgbClr val="FC7404"/>
                </a:solidFill>
              </a:rPr>
              <a:t>);</a:t>
            </a:r>
          </a:p>
          <a:p>
            <a:pPr>
              <a:buNone/>
            </a:pPr>
            <a:endParaRPr lang="en-US" i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void multiply (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&amp;result,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&amp;operand1,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&amp;operand2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);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/>
          </a:p>
        </p:txBody>
      </p:sp>
      <p:pic>
        <p:nvPicPr>
          <p:cNvPr id="43035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068960"/>
            <a:ext cx="286412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36" name="Picture 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869160"/>
            <a:ext cx="28003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980728"/>
          </a:xfrm>
        </p:spPr>
        <p:txBody>
          <a:bodyPr>
            <a:normAutofit fontScale="90000"/>
          </a:bodyPr>
          <a:lstStyle/>
          <a:p>
            <a:r>
              <a:rPr lang="en-US" sz="3600" b="1" smtClean="0">
                <a:latin typeface="MV Boli" pitchFamily="2" charset="0"/>
                <a:cs typeface="MV Boli" pitchFamily="2" charset="0"/>
              </a:rPr>
              <a:t>Operator overloading and performance 2</a:t>
            </a:r>
            <a:br>
              <a:rPr lang="en-US" sz="3600" b="1" smtClean="0">
                <a:latin typeface="MV Boli" pitchFamily="2" charset="0"/>
                <a:cs typeface="MV Boli" pitchFamily="2" charset="0"/>
              </a:rPr>
            </a:br>
            <a:r>
              <a:rPr lang="en-US" sz="3100" smtClean="0">
                <a:latin typeface="MV Boli" pitchFamily="2" charset="0"/>
                <a:cs typeface="MV Boli" pitchFamily="2" charset="0"/>
              </a:rPr>
              <a:t>Transferring ownership with rvalue refs</a:t>
            </a:r>
            <a:endParaRPr lang="en-US" sz="36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2636912"/>
            <a:ext cx="9144000" cy="42210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Matrix::Matrix (Matrix</a:t>
            </a:r>
            <a:r>
              <a:rPr lang="en-US" sz="2400" b="1" i="1" smtClean="0">
                <a:solidFill>
                  <a:srgbClr val="7030A0"/>
                </a:solidFill>
              </a:rPr>
              <a:t>&amp;&amp;</a:t>
            </a:r>
            <a:r>
              <a:rPr lang="en-US" sz="2400" i="1" smtClean="0">
                <a:solidFill>
                  <a:srgbClr val="7030A0"/>
                </a:solidFill>
              </a:rPr>
              <a:t> matrix) : contents (matrix.contents) { matrix.contents = nullptr;</a:t>
            </a: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000" i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Matrix &amp; operator= (Matrix </a:t>
            </a:r>
            <a:r>
              <a:rPr lang="en-US" sz="2400" b="1" i="1" smtClean="0">
                <a:solidFill>
                  <a:srgbClr val="7030A0"/>
                </a:solidFill>
              </a:rPr>
              <a:t>&amp;&amp;</a:t>
            </a:r>
            <a:r>
              <a:rPr lang="en-US" sz="2400" i="1" smtClean="0">
                <a:solidFill>
                  <a:srgbClr val="7030A0"/>
                </a:solidFill>
              </a:rPr>
              <a:t> mat)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delete  [] contents;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contents = matrix.contents;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matrix.contents = nullptr;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return *this;</a:t>
            </a: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400" smtClean="0"/>
          </a:p>
          <a:p>
            <a:pPr>
              <a:buNone/>
            </a:pPr>
            <a:endParaRPr lang="en-US" sz="28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24744"/>
            <a:ext cx="489585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92696"/>
          </a:xfrm>
        </p:spPr>
        <p:txBody>
          <a:bodyPr>
            <a:noAutofit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Some special operators</a:t>
            </a:r>
            <a:endParaRPr lang="en-US" sz="4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809328"/>
            <a:ext cx="8496944" cy="604867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Matrix </a:t>
            </a:r>
            <a:r>
              <a:rPr lang="en-US" sz="3500" b="1" i="1" smtClean="0">
                <a:solidFill>
                  <a:srgbClr val="7030A0"/>
                </a:solidFill>
              </a:rPr>
              <a:t>&amp;</a:t>
            </a:r>
            <a:r>
              <a:rPr lang="en-US" i="1" smtClean="0">
                <a:solidFill>
                  <a:srgbClr val="7030A0"/>
                </a:solidFill>
              </a:rPr>
              <a:t>Matrix::</a:t>
            </a:r>
            <a:r>
              <a:rPr lang="en-US" b="1" i="1" smtClean="0">
                <a:solidFill>
                  <a:srgbClr val="7030A0"/>
                </a:solidFill>
              </a:rPr>
              <a:t>operator</a:t>
            </a:r>
            <a:r>
              <a:rPr lang="en-US" sz="4100" b="1" i="1" smtClean="0">
                <a:solidFill>
                  <a:srgbClr val="7030A0"/>
                </a:solidFill>
              </a:rPr>
              <a:t>=</a:t>
            </a:r>
            <a:r>
              <a:rPr lang="en-US" i="1" smtClean="0">
                <a:solidFill>
                  <a:srgbClr val="7030A0"/>
                </a:solidFill>
              </a:rPr>
              <a:t> (Matrix &amp;matrix)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...</a:t>
            </a:r>
          </a:p>
          <a:p>
            <a:pPr lvl="1">
              <a:buNone/>
            </a:pPr>
            <a:r>
              <a:rPr lang="en-US" b="1" i="1" smtClean="0">
                <a:solidFill>
                  <a:srgbClr val="7030A0"/>
                </a:solidFill>
              </a:rPr>
              <a:t>return *this;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(matrix3 </a:t>
            </a:r>
            <a:r>
              <a:rPr lang="en-US" sz="4700" b="1" i="1" smtClean="0">
                <a:solidFill>
                  <a:srgbClr val="002060"/>
                </a:solidFill>
              </a:rPr>
              <a:t>=</a:t>
            </a:r>
            <a:r>
              <a:rPr lang="en-US" i="1" smtClean="0">
                <a:solidFill>
                  <a:srgbClr val="002060"/>
                </a:solidFill>
              </a:rPr>
              <a:t> matrix1) </a:t>
            </a:r>
            <a:r>
              <a:rPr lang="en-US" sz="4700" b="1" i="1" smtClean="0">
                <a:solidFill>
                  <a:srgbClr val="002060"/>
                </a:solidFill>
              </a:rPr>
              <a:t>=</a:t>
            </a:r>
            <a:r>
              <a:rPr lang="en-US" i="1" smtClean="0">
                <a:solidFill>
                  <a:srgbClr val="002060"/>
                </a:solidFill>
              </a:rPr>
              <a:t> matrix2;</a:t>
            </a:r>
          </a:p>
          <a:p>
            <a:pPr>
              <a:buNone/>
            </a:pPr>
            <a:endParaRPr lang="en-US" i="1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float </a:t>
            </a:r>
            <a:r>
              <a:rPr lang="en-US" sz="4200" b="1" i="1" smtClean="0">
                <a:solidFill>
                  <a:srgbClr val="7030A0"/>
                </a:solidFill>
              </a:rPr>
              <a:t>*</a:t>
            </a:r>
            <a:r>
              <a:rPr lang="en-US" i="1" smtClean="0">
                <a:solidFill>
                  <a:srgbClr val="7030A0"/>
                </a:solidFill>
              </a:rPr>
              <a:t>Matrix::</a:t>
            </a:r>
            <a:r>
              <a:rPr lang="en-US" b="1" i="1" smtClean="0">
                <a:solidFill>
                  <a:srgbClr val="7030A0"/>
                </a:solidFill>
              </a:rPr>
              <a:t>operator</a:t>
            </a:r>
            <a:r>
              <a:rPr lang="en-US" sz="3500" b="1" i="1" smtClean="0">
                <a:solidFill>
                  <a:srgbClr val="7030A0"/>
                </a:solidFill>
              </a:rPr>
              <a:t>[]</a:t>
            </a:r>
            <a:r>
              <a:rPr lang="en-US" b="1" i="1" smtClean="0">
                <a:solidFill>
                  <a:srgbClr val="7030A0"/>
                </a:solidFill>
              </a:rPr>
              <a:t> </a:t>
            </a:r>
            <a:r>
              <a:rPr lang="en-US" i="1" smtClean="0">
                <a:solidFill>
                  <a:srgbClr val="7030A0"/>
                </a:solidFill>
              </a:rPr>
              <a:t>(int rowIndex)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return contents [rowIndex];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 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float x = matrix </a:t>
            </a:r>
            <a:r>
              <a:rPr lang="en-US" sz="3900" b="1" i="1" smtClean="0">
                <a:solidFill>
                  <a:srgbClr val="002060"/>
                </a:solidFill>
              </a:rPr>
              <a:t>[2]</a:t>
            </a:r>
            <a:r>
              <a:rPr lang="en-US" i="1" smtClean="0">
                <a:solidFill>
                  <a:srgbClr val="002060"/>
                </a:solidFill>
              </a:rPr>
              <a:t>[3];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float</a:t>
            </a:r>
            <a:r>
              <a:rPr lang="en-US" i="1" smtClean="0">
                <a:solidFill>
                  <a:srgbClr val="7030A0"/>
                </a:solidFill>
              </a:rPr>
              <a:t> </a:t>
            </a:r>
            <a:r>
              <a:rPr lang="en-US" sz="3800" b="1" i="1" smtClean="0">
                <a:solidFill>
                  <a:srgbClr val="7030A0"/>
                </a:solidFill>
              </a:rPr>
              <a:t>&amp;</a:t>
            </a:r>
            <a:r>
              <a:rPr lang="en-US" i="1" smtClean="0">
                <a:solidFill>
                  <a:srgbClr val="7030A0"/>
                </a:solidFill>
              </a:rPr>
              <a:t>Matrix::</a:t>
            </a:r>
            <a:r>
              <a:rPr lang="en-US" b="1" i="1" smtClean="0">
                <a:solidFill>
                  <a:srgbClr val="7030A0"/>
                </a:solidFill>
              </a:rPr>
              <a:t>operator</a:t>
            </a:r>
            <a:r>
              <a:rPr lang="en-US" sz="3500" b="1" i="1" smtClean="0">
                <a:solidFill>
                  <a:srgbClr val="7030A0"/>
                </a:solidFill>
              </a:rPr>
              <a:t>()</a:t>
            </a:r>
            <a:r>
              <a:rPr lang="en-US" b="1" i="1" smtClean="0">
                <a:solidFill>
                  <a:srgbClr val="7030A0"/>
                </a:solidFill>
              </a:rPr>
              <a:t> </a:t>
            </a:r>
            <a:r>
              <a:rPr lang="en-US" i="1" smtClean="0">
                <a:solidFill>
                  <a:srgbClr val="7030A0"/>
                </a:solidFill>
              </a:rPr>
              <a:t>(int rowIndex, int columnIndex)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return contents [rowIndex][columnIndex];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 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float x = matrix </a:t>
            </a:r>
            <a:r>
              <a:rPr lang="en-US" sz="3500" b="1" i="1" smtClean="0">
                <a:solidFill>
                  <a:srgbClr val="002060"/>
                </a:solidFill>
              </a:rPr>
              <a:t>(2, 3)</a:t>
            </a:r>
            <a:r>
              <a:rPr lang="en-US" i="1" smtClean="0">
                <a:solidFill>
                  <a:srgbClr val="002060"/>
                </a:solidFill>
              </a:rPr>
              <a:t>;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988840"/>
            <a:ext cx="25908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7664" y="0"/>
            <a:ext cx="7344816" cy="852704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Headers: How (linking pin)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grpSp>
        <p:nvGrpSpPr>
          <p:cNvPr id="1026" name="Group 2"/>
          <p:cNvGrpSpPr>
            <a:grpSpLocks noChangeAspect="1"/>
          </p:cNvGrpSpPr>
          <p:nvPr/>
        </p:nvGrpSpPr>
        <p:grpSpPr bwMode="auto">
          <a:xfrm>
            <a:off x="251520" y="1772816"/>
            <a:ext cx="8002449" cy="4757886"/>
            <a:chOff x="2527" y="1989"/>
            <a:chExt cx="7627" cy="4534"/>
          </a:xfrm>
        </p:grpSpPr>
        <p:sp>
          <p:nvSpPr>
            <p:cNvPr id="1027" name="AutoShape 3"/>
            <p:cNvSpPr>
              <a:spLocks noChangeAspect="1" noChangeArrowheads="1"/>
            </p:cNvSpPr>
            <p:nvPr/>
          </p:nvSpPr>
          <p:spPr bwMode="auto">
            <a:xfrm>
              <a:off x="2527" y="1989"/>
              <a:ext cx="7627" cy="45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Rectangle 4"/>
            <p:cNvSpPr>
              <a:spLocks noChangeArrowheads="1"/>
            </p:cNvSpPr>
            <p:nvPr/>
          </p:nvSpPr>
          <p:spPr bwMode="auto">
            <a:xfrm>
              <a:off x="2723" y="2127"/>
              <a:ext cx="4201" cy="831"/>
            </a:xfrm>
            <a:prstGeom prst="rect">
              <a:avLst/>
            </a:prstGeom>
            <a:solidFill>
              <a:srgbClr val="8DB3E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723" y="3097"/>
              <a:ext cx="4201" cy="1511"/>
            </a:xfrm>
            <a:prstGeom prst="rect">
              <a:avLst/>
            </a:prstGeom>
            <a:solidFill>
              <a:srgbClr val="8DB3E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723" y="4769"/>
              <a:ext cx="4201" cy="1546"/>
            </a:xfrm>
            <a:prstGeom prst="rect">
              <a:avLst/>
            </a:prstGeom>
            <a:solidFill>
              <a:srgbClr val="8DB3E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3127" y="2264"/>
              <a:ext cx="1673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Jukebox.cpp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2" name="Text Box 8"/>
            <p:cNvSpPr txBox="1">
              <a:spLocks noChangeArrowheads="1"/>
            </p:cNvSpPr>
            <p:nvPr/>
          </p:nvSpPr>
          <p:spPr bwMode="auto">
            <a:xfrm>
              <a:off x="3125" y="3244"/>
              <a:ext cx="1675" cy="4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SQL_interpreter.h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" name="Text Box 9"/>
            <p:cNvSpPr txBox="1">
              <a:spLocks noChangeArrowheads="1"/>
            </p:cNvSpPr>
            <p:nvPr/>
          </p:nvSpPr>
          <p:spPr bwMode="auto">
            <a:xfrm>
              <a:off x="3125" y="3962"/>
              <a:ext cx="1675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SQL_interpreter.cppp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4" name="Text Box 10"/>
            <p:cNvSpPr txBox="1">
              <a:spLocks noChangeArrowheads="1"/>
            </p:cNvSpPr>
            <p:nvPr/>
          </p:nvSpPr>
          <p:spPr bwMode="auto">
            <a:xfrm>
              <a:off x="5170" y="3276"/>
              <a:ext cx="1580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MP4_codec.h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5" name="Text Box 11"/>
            <p:cNvSpPr txBox="1">
              <a:spLocks noChangeArrowheads="1"/>
            </p:cNvSpPr>
            <p:nvPr/>
          </p:nvSpPr>
          <p:spPr bwMode="auto">
            <a:xfrm>
              <a:off x="5170" y="3991"/>
              <a:ext cx="1580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MP4_codec.cpp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6" name="Text Box 12"/>
            <p:cNvSpPr txBox="1">
              <a:spLocks noChangeArrowheads="1"/>
            </p:cNvSpPr>
            <p:nvPr/>
          </p:nvSpPr>
          <p:spPr bwMode="auto">
            <a:xfrm>
              <a:off x="3127" y="4988"/>
              <a:ext cx="1673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File_access.h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7" name="Text Box 13"/>
            <p:cNvSpPr txBox="1">
              <a:spLocks noChangeArrowheads="1"/>
            </p:cNvSpPr>
            <p:nvPr/>
          </p:nvSpPr>
          <p:spPr bwMode="auto">
            <a:xfrm>
              <a:off x="3128" y="5736"/>
              <a:ext cx="1673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File_access.cpp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8" name="Text Box 14"/>
            <p:cNvSpPr txBox="1">
              <a:spLocks noChangeArrowheads="1"/>
            </p:cNvSpPr>
            <p:nvPr/>
          </p:nvSpPr>
          <p:spPr bwMode="auto">
            <a:xfrm>
              <a:off x="5169" y="5019"/>
              <a:ext cx="1581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Audio_access.h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9" name="Text Box 15"/>
            <p:cNvSpPr txBox="1">
              <a:spLocks noChangeArrowheads="1"/>
            </p:cNvSpPr>
            <p:nvPr/>
          </p:nvSpPr>
          <p:spPr bwMode="auto">
            <a:xfrm>
              <a:off x="5169" y="5736"/>
              <a:ext cx="1581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Audio_access.cpp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0" name="AutoShape 16"/>
            <p:cNvCxnSpPr>
              <a:cxnSpLocks noChangeShapeType="1"/>
            </p:cNvCxnSpPr>
            <p:nvPr/>
          </p:nvCxnSpPr>
          <p:spPr bwMode="auto">
            <a:xfrm flipV="1">
              <a:off x="7181" y="2700"/>
              <a:ext cx="1" cy="85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41" name="Text Box 17"/>
            <p:cNvSpPr txBox="1">
              <a:spLocks noChangeArrowheads="1"/>
            </p:cNvSpPr>
            <p:nvPr/>
          </p:nvSpPr>
          <p:spPr bwMode="auto">
            <a:xfrm>
              <a:off x="7264" y="3000"/>
              <a:ext cx="1554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=  included in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2" name="AutoShape 18"/>
            <p:cNvCxnSpPr>
              <a:cxnSpLocks noChangeShapeType="1"/>
              <a:stCxn id="1032" idx="0"/>
              <a:endCxn id="1031" idx="2"/>
            </p:cNvCxnSpPr>
            <p:nvPr/>
          </p:nvCxnSpPr>
          <p:spPr bwMode="auto">
            <a:xfrm flipV="1">
              <a:off x="3962" y="2668"/>
              <a:ext cx="2" cy="57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3" name="AutoShape 19"/>
            <p:cNvCxnSpPr>
              <a:cxnSpLocks noChangeShapeType="1"/>
              <a:stCxn id="1032" idx="2"/>
              <a:endCxn id="1033" idx="0"/>
            </p:cNvCxnSpPr>
            <p:nvPr/>
          </p:nvCxnSpPr>
          <p:spPr bwMode="auto">
            <a:xfrm>
              <a:off x="3962" y="3673"/>
              <a:ext cx="2" cy="28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4" name="AutoShape 20"/>
            <p:cNvCxnSpPr>
              <a:cxnSpLocks noChangeShapeType="1"/>
              <a:stCxn id="1034" idx="2"/>
              <a:endCxn id="1035" idx="0"/>
            </p:cNvCxnSpPr>
            <p:nvPr/>
          </p:nvCxnSpPr>
          <p:spPr bwMode="auto">
            <a:xfrm>
              <a:off x="5960" y="3703"/>
              <a:ext cx="1" cy="2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5" name="AutoShape 21"/>
            <p:cNvCxnSpPr>
              <a:cxnSpLocks noChangeShapeType="1"/>
              <a:stCxn id="1036" idx="2"/>
              <a:endCxn id="1037" idx="0"/>
            </p:cNvCxnSpPr>
            <p:nvPr/>
          </p:nvCxnSpPr>
          <p:spPr bwMode="auto">
            <a:xfrm>
              <a:off x="3964" y="5415"/>
              <a:ext cx="1" cy="3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6" name="AutoShape 22"/>
            <p:cNvCxnSpPr>
              <a:cxnSpLocks noChangeShapeType="1"/>
              <a:stCxn id="1038" idx="2"/>
              <a:endCxn id="1039" idx="0"/>
            </p:cNvCxnSpPr>
            <p:nvPr/>
          </p:nvCxnSpPr>
          <p:spPr bwMode="auto">
            <a:xfrm>
              <a:off x="5960" y="5446"/>
              <a:ext cx="1" cy="2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7" name="AutoShape 23"/>
            <p:cNvCxnSpPr>
              <a:cxnSpLocks noChangeShapeType="1"/>
              <a:stCxn id="1036" idx="0"/>
              <a:endCxn id="1033" idx="2"/>
            </p:cNvCxnSpPr>
            <p:nvPr/>
          </p:nvCxnSpPr>
          <p:spPr bwMode="auto">
            <a:xfrm flipH="1" flipV="1">
              <a:off x="3962" y="4387"/>
              <a:ext cx="2" cy="6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8" name="AutoShape 24"/>
            <p:cNvCxnSpPr>
              <a:cxnSpLocks noChangeShapeType="1"/>
              <a:stCxn id="1038" idx="0"/>
              <a:endCxn id="1035" idx="2"/>
            </p:cNvCxnSpPr>
            <p:nvPr/>
          </p:nvCxnSpPr>
          <p:spPr bwMode="auto">
            <a:xfrm flipV="1">
              <a:off x="5960" y="4418"/>
              <a:ext cx="1" cy="6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9" name="AutoShape 25"/>
            <p:cNvCxnSpPr>
              <a:cxnSpLocks noChangeShapeType="1"/>
              <a:stCxn id="1036" idx="1"/>
              <a:endCxn id="1031" idx="1"/>
            </p:cNvCxnSpPr>
            <p:nvPr/>
          </p:nvCxnSpPr>
          <p:spPr bwMode="auto">
            <a:xfrm rot="10800000" flipH="1">
              <a:off x="3127" y="2467"/>
              <a:ext cx="1" cy="2735"/>
            </a:xfrm>
            <a:prstGeom prst="bentConnector3">
              <a:avLst>
                <a:gd name="adj1" fmla="val -3600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50" name="AutoShape 26"/>
            <p:cNvCxnSpPr>
              <a:cxnSpLocks noChangeShapeType="1"/>
              <a:stCxn id="1034" idx="0"/>
              <a:endCxn id="1031" idx="3"/>
            </p:cNvCxnSpPr>
            <p:nvPr/>
          </p:nvCxnSpPr>
          <p:spPr bwMode="auto">
            <a:xfrm rot="5400000" flipH="1">
              <a:off x="4975" y="2292"/>
              <a:ext cx="809" cy="116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51" name="AutoShape 27"/>
            <p:cNvCxnSpPr>
              <a:cxnSpLocks noChangeShapeType="1"/>
              <a:stCxn id="1036" idx="3"/>
              <a:endCxn id="1035" idx="1"/>
            </p:cNvCxnSpPr>
            <p:nvPr/>
          </p:nvCxnSpPr>
          <p:spPr bwMode="auto">
            <a:xfrm flipV="1">
              <a:off x="4800" y="4205"/>
              <a:ext cx="370" cy="997"/>
            </a:xfrm>
            <a:prstGeom prst="bentConnector3">
              <a:avLst>
                <a:gd name="adj1" fmla="val 4989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52" name="AutoShape 28"/>
            <p:cNvCxnSpPr>
              <a:cxnSpLocks noChangeShapeType="1"/>
              <a:stCxn id="1032" idx="3"/>
              <a:endCxn id="1037" idx="3"/>
            </p:cNvCxnSpPr>
            <p:nvPr/>
          </p:nvCxnSpPr>
          <p:spPr bwMode="auto">
            <a:xfrm>
              <a:off x="4800" y="3459"/>
              <a:ext cx="1" cy="2489"/>
            </a:xfrm>
            <a:prstGeom prst="bentConnector3">
              <a:avLst>
                <a:gd name="adj1" fmla="val 36000000"/>
              </a:avLst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 type="triangle" w="med" len="med"/>
            </a:ln>
          </p:spPr>
        </p:cxnSp>
        <p:cxnSp>
          <p:nvCxnSpPr>
            <p:cNvPr id="1053" name="AutoShape 29"/>
            <p:cNvCxnSpPr>
              <a:cxnSpLocks noChangeShapeType="1"/>
            </p:cNvCxnSpPr>
            <p:nvPr/>
          </p:nvCxnSpPr>
          <p:spPr bwMode="auto">
            <a:xfrm>
              <a:off x="7180" y="4205"/>
              <a:ext cx="1" cy="83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054" name="Text Box 30"/>
            <p:cNvSpPr txBox="1">
              <a:spLocks noChangeArrowheads="1"/>
            </p:cNvSpPr>
            <p:nvPr/>
          </p:nvSpPr>
          <p:spPr bwMode="auto">
            <a:xfrm>
              <a:off x="7262" y="4414"/>
              <a:ext cx="2205" cy="35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cs typeface="Arial" pitchFamily="34" charset="0"/>
                </a:rPr>
                <a:t>=  inclusion prohibited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5" name="Text Box 31"/>
            <p:cNvSpPr txBox="1">
              <a:spLocks noChangeArrowheads="1"/>
            </p:cNvSpPr>
            <p:nvPr/>
          </p:nvSpPr>
          <p:spPr bwMode="auto">
            <a:xfrm>
              <a:off x="6924" y="5233"/>
              <a:ext cx="1555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bottom layer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6" name="Text Box 32"/>
            <p:cNvSpPr txBox="1">
              <a:spLocks noChangeArrowheads="1"/>
            </p:cNvSpPr>
            <p:nvPr/>
          </p:nvSpPr>
          <p:spPr bwMode="auto">
            <a:xfrm>
              <a:off x="6993" y="3704"/>
              <a:ext cx="1556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middle layer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7" name="Text Box 33"/>
            <p:cNvSpPr txBox="1">
              <a:spLocks noChangeArrowheads="1"/>
            </p:cNvSpPr>
            <p:nvPr/>
          </p:nvSpPr>
          <p:spPr bwMode="auto">
            <a:xfrm>
              <a:off x="6993" y="2296"/>
              <a:ext cx="1556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top layer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8" name="AutoShape 34"/>
            <p:cNvCxnSpPr>
              <a:cxnSpLocks noChangeShapeType="1"/>
              <a:stCxn id="1036" idx="3"/>
              <a:endCxn id="1039" idx="1"/>
            </p:cNvCxnSpPr>
            <p:nvPr/>
          </p:nvCxnSpPr>
          <p:spPr bwMode="auto">
            <a:xfrm>
              <a:off x="4800" y="5202"/>
              <a:ext cx="369" cy="746"/>
            </a:xfrm>
            <a:prstGeom prst="bentConnector3">
              <a:avLst>
                <a:gd name="adj1" fmla="val 49792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836712"/>
            <a:ext cx="473181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92696"/>
          </a:xfrm>
        </p:spPr>
        <p:txBody>
          <a:bodyPr>
            <a:noAutofit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Bit operations </a:t>
            </a:r>
            <a:r>
              <a:rPr lang="en-US" sz="2800" smtClean="0">
                <a:latin typeface="MV Boli" pitchFamily="2" charset="0"/>
                <a:cs typeface="MV Boli" pitchFamily="2" charset="0"/>
              </a:rPr>
              <a:t>(examples 8bit unsigned)</a:t>
            </a:r>
            <a:endParaRPr lang="en-US" sz="2800">
              <a:latin typeface="MV Boli" pitchFamily="2" charset="0"/>
              <a:cs typeface="MV Boli" pitchFamily="2" charset="0"/>
            </a:endParaRPr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628800"/>
            <a:ext cx="3744416" cy="26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>
          <a:xfrm>
            <a:off x="611560" y="1052736"/>
            <a:ext cx="51125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smtClean="0"/>
              <a:t>3 &amp; 5 == 1</a:t>
            </a:r>
          </a:p>
          <a:p>
            <a:endParaRPr lang="en-US" sz="3200" b="1" smtClean="0"/>
          </a:p>
          <a:p>
            <a:r>
              <a:rPr lang="en-US" sz="3200" b="1" i="1" smtClean="0"/>
              <a:t>1 | 2 == 3</a:t>
            </a:r>
          </a:p>
          <a:p>
            <a:endParaRPr lang="en-US" sz="3200" b="1" smtClean="0"/>
          </a:p>
          <a:p>
            <a:r>
              <a:rPr lang="en-US" sz="3200" b="1" i="1" smtClean="0"/>
              <a:t>1 ^ 3 == 2</a:t>
            </a:r>
            <a:r>
              <a:rPr lang="en-US" sz="3200" b="1" smtClean="0"/>
              <a:t> </a:t>
            </a:r>
          </a:p>
          <a:p>
            <a:endParaRPr lang="en-US" sz="3200" b="1" smtClean="0"/>
          </a:p>
          <a:p>
            <a:r>
              <a:rPr lang="en-US" sz="3200" b="1" smtClean="0"/>
              <a:t>~254 == 1</a:t>
            </a:r>
          </a:p>
          <a:p>
            <a:endParaRPr lang="en-US" sz="3200" b="1" smtClean="0"/>
          </a:p>
          <a:p>
            <a:r>
              <a:rPr lang="en-US" sz="3200" b="1" i="1" smtClean="0"/>
              <a:t>16 &gt;&gt; 2 == 4</a:t>
            </a:r>
          </a:p>
          <a:p>
            <a:endParaRPr lang="en-US" sz="3200" b="1" smtClean="0"/>
          </a:p>
          <a:p>
            <a:r>
              <a:rPr lang="en-US" sz="3200" b="1" i="1" smtClean="0"/>
              <a:t>16 &lt;&lt; 2 == 64</a:t>
            </a:r>
            <a:endParaRPr 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764704"/>
            <a:ext cx="9036496" cy="636680"/>
          </a:xfrm>
        </p:spPr>
        <p:txBody>
          <a:bodyPr>
            <a:noAutofit/>
          </a:bodyPr>
          <a:lstStyle/>
          <a:p>
            <a:r>
              <a:rPr lang="en-US" sz="3600" b="1" smtClean="0">
                <a:latin typeface="MV Boli" pitchFamily="2" charset="0"/>
                <a:cs typeface="MV Boli" pitchFamily="2" charset="0"/>
              </a:rPr>
              <a:t>Headers (include syntax and restrictions)</a:t>
            </a:r>
            <a:endParaRPr lang="en-US" sz="36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#include &lt;iostream&gt;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Standard include path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#include “module.h”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Current directory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mtClean="0"/>
              <a:t>In this course </a:t>
            </a:r>
            <a:r>
              <a:rPr lang="en-US" u="sng" smtClean="0"/>
              <a:t>only class declarations</a:t>
            </a:r>
            <a:r>
              <a:rPr lang="en-US" smtClean="0"/>
              <a:t> allowed in header</a:t>
            </a:r>
          </a:p>
          <a:p>
            <a:pPr>
              <a:buNone/>
            </a:pPr>
            <a:endParaRPr lang="en-US" smtClean="0"/>
          </a:p>
          <a:p>
            <a:r>
              <a:rPr lang="en-US" smtClean="0"/>
              <a:t>No global #defines, constants, variables c.q instances</a:t>
            </a:r>
          </a:p>
          <a:p>
            <a:r>
              <a:rPr lang="en-US" smtClean="0"/>
              <a:t>No free functions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5229200"/>
            <a:ext cx="1507579" cy="15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4536504" cy="864096"/>
          </a:xfrm>
        </p:spPr>
        <p:txBody>
          <a:bodyPr>
            <a:normAutofit/>
          </a:bodyPr>
          <a:lstStyle/>
          <a:p>
            <a:r>
              <a:rPr lang="en-US" sz="4800" b="1" smtClean="0">
                <a:latin typeface="MV Boli" pitchFamily="2" charset="0"/>
                <a:cs typeface="MV Boli" pitchFamily="2" charset="0"/>
              </a:rPr>
              <a:t>Some</a:t>
            </a:r>
            <a:r>
              <a:rPr lang="en-US" sz="4800" smtClean="0"/>
              <a:t> </a:t>
            </a:r>
            <a:r>
              <a:rPr lang="en-US" sz="4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style</a:t>
            </a:r>
            <a:r>
              <a:rPr lang="en-US" sz="4800" smtClean="0"/>
              <a:t> </a:t>
            </a:r>
            <a:r>
              <a:rPr lang="en-US" sz="4800" b="1" smtClean="0">
                <a:latin typeface="MV Boli" pitchFamily="2" charset="0"/>
                <a:cs typeface="MV Boli" pitchFamily="2" charset="0"/>
              </a:rPr>
              <a:t>hints</a:t>
            </a:r>
            <a:endParaRPr lang="en-US" sz="48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1169368"/>
            <a:ext cx="8820472" cy="56886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u="sng" smtClean="0"/>
              <a:t>Avoid  redundant comments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rc++;</a:t>
            </a:r>
            <a:r>
              <a:rPr lang="en-US" sz="2800" i="1" smtClean="0"/>
              <a:t> </a:t>
            </a:r>
            <a:r>
              <a:rPr lang="en-US" sz="2800" i="1" smtClean="0">
                <a:solidFill>
                  <a:schemeClr val="bg1">
                    <a:lumMod val="50000"/>
                  </a:schemeClr>
                </a:solidFill>
              </a:rPr>
              <a:t>// Increment the record counter</a:t>
            </a:r>
            <a:endParaRPr lang="en-US" sz="28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800" smtClean="0"/>
              <a:t>		should be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recordCounter++;</a:t>
            </a:r>
          </a:p>
          <a:p>
            <a:pPr>
              <a:buNone/>
            </a:pPr>
            <a:endParaRPr lang="en-US" sz="2800" i="1" smtClean="0"/>
          </a:p>
          <a:p>
            <a:pPr>
              <a:buNone/>
            </a:pPr>
            <a:r>
              <a:rPr lang="en-US" sz="2800" u="sng" smtClean="0"/>
              <a:t>Use camel case</a:t>
            </a:r>
            <a:r>
              <a:rPr lang="en-US" sz="2800" smtClean="0"/>
              <a:t> </a:t>
            </a:r>
            <a:r>
              <a:rPr lang="en-US" sz="2000" smtClean="0"/>
              <a:t>(except for .NET calls etc.)</a:t>
            </a:r>
            <a:endParaRPr lang="en-US" sz="2800" u="sng" smtClean="0"/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ClassNameWithLeadingCapital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allOtherThingsNoLeadingCapital</a:t>
            </a:r>
          </a:p>
          <a:p>
            <a:pPr>
              <a:buNone/>
            </a:pPr>
            <a:endParaRPr lang="en-US" sz="2800" smtClean="0"/>
          </a:p>
          <a:p>
            <a:pPr>
              <a:buNone/>
            </a:pPr>
            <a:r>
              <a:rPr lang="en-US" sz="2800" u="sng" smtClean="0"/>
              <a:t>Avoid needless getters and setters</a:t>
            </a:r>
          </a:p>
          <a:p>
            <a:pPr>
              <a:buNone/>
            </a:pPr>
            <a:r>
              <a:rPr lang="en-US" sz="2800" smtClean="0"/>
              <a:t>Because in most C++ programs performance is relevant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32656"/>
            <a:ext cx="2441451" cy="293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636912"/>
            <a:ext cx="24574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16632"/>
            <a:ext cx="30575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56176" y="980728"/>
            <a:ext cx="2602632" cy="996720"/>
          </a:xfrm>
        </p:spPr>
        <p:txBody>
          <a:bodyPr/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Pointers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47664" y="2204864"/>
            <a:ext cx="7211144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i = 3;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*pI = &amp;i;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__________________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*pI = &amp;i, *pJ = &amp;j;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__________________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*pI = new int;</a:t>
            </a:r>
          </a:p>
          <a:p>
            <a:pPr>
              <a:buNone/>
            </a:pP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delete pI;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i="1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140968"/>
            <a:ext cx="37814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5856" y="260648"/>
            <a:ext cx="2160240" cy="864096"/>
          </a:xfrm>
        </p:spPr>
        <p:txBody>
          <a:bodyPr>
            <a:no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Arrays</a:t>
            </a:r>
            <a:endParaRPr lang="en-US" sz="5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smtClean="0"/>
              <a:t>float floatArray [10];</a:t>
            </a:r>
          </a:p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floatArray == &amp;(floatArray [0]);</a:t>
            </a:r>
          </a:p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anArray [i] == *(anArray + i);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float * floatArray = new float [10];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delete [] floatArray; </a:t>
            </a:r>
          </a:p>
          <a:p>
            <a:pPr>
              <a:buNone/>
            </a:pPr>
            <a:endParaRPr lang="en-US" i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char *charArray = "Mary";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char charArray2 [5];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strcpy (charArray2, charArray);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276872"/>
            <a:ext cx="30194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620688"/>
            <a:ext cx="457362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64488" cy="1143000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Eficient C++: helping the optimizer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2556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void strcpy (char *pDestination, char *pSource) {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while (*pDestination++ = * pSource++)</a:t>
            </a: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mtClean="0"/>
              <a:t>Use this style only where stricktly needed!</a:t>
            </a:r>
          </a:p>
          <a:p>
            <a:pPr>
              <a:buNone/>
            </a:pPr>
            <a:r>
              <a:rPr lang="en-US" sz="2400" smtClean="0"/>
              <a:t>(to save a trip to processor dependent assembly language)</a:t>
            </a:r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16632"/>
            <a:ext cx="2592288" cy="189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616" y="764704"/>
            <a:ext cx="3456384" cy="708688"/>
          </a:xfrm>
        </p:spPr>
        <p:txBody>
          <a:bodyPr>
            <a:no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References</a:t>
            </a:r>
            <a:endParaRPr lang="en-US" sz="5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67544" y="2204864"/>
            <a:ext cx="4038600" cy="443484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void increment (int </a:t>
            </a:r>
            <a:r>
              <a:rPr lang="en-US" b="1" i="1" smtClean="0">
                <a:solidFill>
                  <a:srgbClr val="C00000"/>
                </a:solidFill>
              </a:rPr>
              <a:t>*</a:t>
            </a:r>
            <a:r>
              <a:rPr lang="en-US" b="1" i="1" smtClean="0">
                <a:solidFill>
                  <a:srgbClr val="7030A0"/>
                </a:solidFill>
              </a:rPr>
              <a:t>pI) {</a:t>
            </a:r>
            <a:endParaRPr lang="en-US" b="1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rgbClr val="C00000"/>
                </a:solidFill>
              </a:rPr>
              <a:t>(*</a:t>
            </a:r>
            <a:r>
              <a:rPr lang="en-US" b="1" i="1" smtClean="0">
                <a:solidFill>
                  <a:srgbClr val="7030A0"/>
                </a:solidFill>
              </a:rPr>
              <a:t>pI</a:t>
            </a:r>
            <a:r>
              <a:rPr lang="en-US" b="1" i="1" smtClean="0">
                <a:solidFill>
                  <a:srgbClr val="C00000"/>
                </a:solidFill>
              </a:rPr>
              <a:t>)</a:t>
            </a:r>
            <a:r>
              <a:rPr lang="en-US" b="1" i="1" smtClean="0">
                <a:solidFill>
                  <a:srgbClr val="7030A0"/>
                </a:solidFill>
              </a:rPr>
              <a:t>++;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a = 3;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increment (</a:t>
            </a:r>
            <a:r>
              <a:rPr lang="en-US" i="1" smtClean="0">
                <a:solidFill>
                  <a:srgbClr val="C00000"/>
                </a:solidFill>
              </a:rPr>
              <a:t>&amp;</a:t>
            </a: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a);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cout  &lt;&lt; a;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Prints 4 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b="1" smtClean="0">
                <a:solidFill>
                  <a:srgbClr val="C00000"/>
                </a:solidFill>
              </a:rPr>
              <a:t>Five spooky chars</a:t>
            </a:r>
          </a:p>
          <a:p>
            <a:pPr>
              <a:buNone/>
            </a:pPr>
            <a:endParaRPr lang="en-US" smtClean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16016" y="2132856"/>
            <a:ext cx="4038600" cy="443484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void increment (int </a:t>
            </a:r>
            <a:r>
              <a:rPr lang="en-US" b="1" i="1" smtClean="0">
                <a:solidFill>
                  <a:srgbClr val="C00000"/>
                </a:solidFill>
              </a:rPr>
              <a:t>&amp;</a:t>
            </a:r>
            <a:r>
              <a:rPr lang="en-US" b="1" i="1" smtClean="0">
                <a:solidFill>
                  <a:srgbClr val="7030A0"/>
                </a:solidFill>
              </a:rPr>
              <a:t>i) {</a:t>
            </a:r>
            <a:endParaRPr lang="en-US" b="1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rgbClr val="7030A0"/>
                </a:solidFill>
              </a:rPr>
              <a:t>i++;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}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a = 3;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increment (a);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cout &lt;&lt; a;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Prints 4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b="1" smtClean="0">
                <a:solidFill>
                  <a:srgbClr val="C00000"/>
                </a:solidFill>
              </a:rPr>
              <a:t>One spooky char</a:t>
            </a:r>
          </a:p>
          <a:p>
            <a:pPr>
              <a:buNone/>
            </a:pPr>
            <a:r>
              <a:rPr lang="en-US" b="1" smtClean="0">
                <a:solidFill>
                  <a:srgbClr val="C00000"/>
                </a:solidFill>
              </a:rPr>
              <a:t>but </a:t>
            </a:r>
            <a:r>
              <a:rPr lang="en-US" b="1" u="sng" smtClean="0">
                <a:solidFill>
                  <a:srgbClr val="C00000"/>
                </a:solidFill>
              </a:rPr>
              <a:t>same machine code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oom">
  <a:themeElements>
    <a:clrScheme name="Stroom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Stroom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troom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1002</TotalTime>
  <Words>1203</Words>
  <Application>Microsoft Office PowerPoint</Application>
  <PresentationFormat>Diavoorstelling (4:3)</PresentationFormat>
  <Paragraphs>453</Paragraphs>
  <Slides>30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1" baseType="lpstr">
      <vt:lpstr>Stroom</vt:lpstr>
      <vt:lpstr>C++</vt:lpstr>
      <vt:lpstr>Headers: Why</vt:lpstr>
      <vt:lpstr>Headers: How (linking pin)</vt:lpstr>
      <vt:lpstr>Headers (include syntax and restrictions)</vt:lpstr>
      <vt:lpstr>Some style hints</vt:lpstr>
      <vt:lpstr>Pointers</vt:lpstr>
      <vt:lpstr>Arrays</vt:lpstr>
      <vt:lpstr>Eficient C++: helping the optimizer</vt:lpstr>
      <vt:lpstr>References</vt:lpstr>
      <vt:lpstr>More references</vt:lpstr>
      <vt:lpstr>And even more references...</vt:lpstr>
      <vt:lpstr>Is it an address operator? Is it a bitwise and? No, it’s super reference !</vt:lpstr>
      <vt:lpstr>Object orientation =</vt:lpstr>
      <vt:lpstr>encapsulation inheritance polymorphism</vt:lpstr>
      <vt:lpstr>encapsulation inheritance polymorphism</vt:lpstr>
      <vt:lpstr>encapsulation inheritance polymorphism</vt:lpstr>
      <vt:lpstr>Literate Programming (Knuth)    .h file</vt:lpstr>
      <vt:lpstr>More Literate Programming .cpp file</vt:lpstr>
      <vt:lpstr>L.P. for the service team...</vt:lpstr>
      <vt:lpstr>Constructor overloading</vt:lpstr>
      <vt:lpstr>Destructors are called automatically</vt:lpstr>
      <vt:lpstr>Function templates</vt:lpstr>
      <vt:lpstr>Class templates</vt:lpstr>
      <vt:lpstr>Templates: sometimes a mouth full...</vt:lpstr>
      <vt:lpstr>Operator overloading as friend</vt:lpstr>
      <vt:lpstr>Operator overloading as member</vt:lpstr>
      <vt:lpstr>Operator overloading and performance 1</vt:lpstr>
      <vt:lpstr>Operator overloading and performance 2 Transferring ownership with rvalue refs</vt:lpstr>
      <vt:lpstr>Some special operators</vt:lpstr>
      <vt:lpstr>Bit operations (examples 8bit unsigned)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</dc:title>
  <dc:creator>jacques</dc:creator>
  <cp:lastModifiedBy>info@geatec.com</cp:lastModifiedBy>
  <cp:revision>116</cp:revision>
  <dcterms:created xsi:type="dcterms:W3CDTF">2015-09-18T14:10:21Z</dcterms:created>
  <dcterms:modified xsi:type="dcterms:W3CDTF">2017-10-09T13:12:32Z</dcterms:modified>
</cp:coreProperties>
</file>